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Lst>
  <p:notesMasterIdLst>
    <p:notesMasterId r:id="rId29"/>
  </p:notesMasterIdLst>
  <p:sldIdLst>
    <p:sldId id="256" r:id="rId7"/>
    <p:sldId id="257" r:id="rId8"/>
    <p:sldId id="267" r:id="rId9"/>
    <p:sldId id="273" r:id="rId10"/>
    <p:sldId id="272" r:id="rId11"/>
    <p:sldId id="258" r:id="rId12"/>
    <p:sldId id="260" r:id="rId13"/>
    <p:sldId id="294" r:id="rId14"/>
    <p:sldId id="270" r:id="rId15"/>
    <p:sldId id="296" r:id="rId16"/>
    <p:sldId id="295" r:id="rId17"/>
    <p:sldId id="298" r:id="rId18"/>
    <p:sldId id="299" r:id="rId19"/>
    <p:sldId id="300" r:id="rId20"/>
    <p:sldId id="301" r:id="rId21"/>
    <p:sldId id="302" r:id="rId22"/>
    <p:sldId id="303" r:id="rId23"/>
    <p:sldId id="287" r:id="rId24"/>
    <p:sldId id="275" r:id="rId25"/>
    <p:sldId id="288" r:id="rId26"/>
    <p:sldId id="286" r:id="rId27"/>
    <p:sldId id="29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75" autoAdjust="0"/>
    <p:restoredTop sz="87936" autoAdjust="0"/>
  </p:normalViewPr>
  <p:slideViewPr>
    <p:cSldViewPr>
      <p:cViewPr>
        <p:scale>
          <a:sx n="70" d="100"/>
          <a:sy n="70" d="100"/>
        </p:scale>
        <p:origin x="-1494" y="-10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27D90F-3174-4706-A941-3E8952E9BB52}" type="datetimeFigureOut">
              <a:rPr lang="ru-RU" smtClean="0"/>
              <a:t>07.04.2022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EA383E-E825-4438-BC6D-5E0FD264F1C8}" type="slidenum">
              <a:rPr lang="ru-RU" smtClean="0"/>
              <a:t>‹#›</a:t>
            </a:fld>
            <a:endParaRPr lang="ru-RU"/>
          </a:p>
        </p:txBody>
      </p:sp>
    </p:spTree>
    <p:extLst>
      <p:ext uri="{BB962C8B-B14F-4D97-AF65-F5344CB8AC3E}">
        <p14:creationId xmlns:p14="http://schemas.microsoft.com/office/powerpoint/2010/main" val="119340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bwMode="auto">
          <a:noFill/>
          <a:ln>
            <a:solidFill>
              <a:srgbClr val="000000"/>
            </a:solidFill>
            <a:miter lim="800000"/>
            <a:headEnd/>
            <a:tailEnd/>
          </a:ln>
        </p:spPr>
      </p:sp>
      <p:sp>
        <p:nvSpPr>
          <p:cNvPr id="194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946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DD5FD5D-D737-4A0F-BC9E-9D0D44596830}" type="slidenum">
              <a:rPr lang="ru-RU" smtClean="0">
                <a:solidFill>
                  <a:prstClr val="black"/>
                </a:solidFill>
              </a:rPr>
              <a:pPr/>
              <a:t>15</a:t>
            </a:fld>
            <a:endParaRPr lang="ru-RU" smtClean="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B684F5EF-0632-4B55-8474-B8D068A55BAA}"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F6ABE67-78B6-47DA-A634-8EAF4FF6AA0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68608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A073E2B-DB7E-47A1-8534-7CADE4B50E4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3101003B-385E-4E28-95F0-BD5E68A8262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25962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84C7CEFF-652B-4D8E-B432-D1CB1BD0A63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D233ACB-AB1E-4D0E-BEA2-6B66E532649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157993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32B6155E-621D-43F1-845C-99AA5AF7B43B}"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641729C-0002-481D-8BF5-1B77A80D2B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055224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50E704D-3638-4626-933B-88F22A3FF609}" type="datetimeFigureOut">
              <a:rPr lang="ru-RU">
                <a:solidFill>
                  <a:prstClr val="black">
                    <a:tint val="75000"/>
                  </a:prstClr>
                </a:solidFill>
              </a:rPr>
              <a:pPr>
                <a:defRPr/>
              </a:pPr>
              <a:t>07.04.2022</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FC8544BD-A6A9-477F-852A-CFEC3DDC7AE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97047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A83E04D2-C9B3-4D83-905C-4022BB930ED7}" type="datetimeFigureOut">
              <a:rPr lang="ru-RU">
                <a:solidFill>
                  <a:prstClr val="black">
                    <a:tint val="75000"/>
                  </a:prstClr>
                </a:solidFill>
              </a:rPr>
              <a:pPr>
                <a:defRPr/>
              </a:pPr>
              <a:t>07.04.2022</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7E47A418-8EE0-46CE-9DAF-97799102ED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47082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B184C45-2FEC-44ED-AA12-98257198C6D7}" type="datetimeFigureOut">
              <a:rPr lang="ru-RU">
                <a:solidFill>
                  <a:prstClr val="black">
                    <a:tint val="75000"/>
                  </a:prstClr>
                </a:solidFill>
              </a:rPr>
              <a:pPr>
                <a:defRPr/>
              </a:pPr>
              <a:t>07.04.2022</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3607A3DC-05F8-41F7-B2BD-983229274EC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07170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563AC2C-38ED-4309-A7CF-B233EE44DB8E}"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C5E920EC-08C6-4F7D-A3B0-E3E11A53DB9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069660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DFEED1F-F180-4300-81D1-8128E6D30C22}"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8B11028A-1A9F-4005-80F9-E0911711454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62272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B91B744-B36D-4481-BD01-74B25FEB4AA8}"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4EE6317-142B-4DB5-9158-459081EB546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07389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5D29E67-BCFF-4A03-A32A-3767FA25BDE3}"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EDC5CD4-950C-4CC8-854F-C43577E8B28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31186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B684F5EF-0632-4B55-8474-B8D068A55BAA}"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F6ABE67-78B6-47DA-A634-8EAF4FF6AA0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3786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A073E2B-DB7E-47A1-8534-7CADE4B50E4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3101003B-385E-4E28-95F0-BD5E68A8262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69999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84C7CEFF-652B-4D8E-B432-D1CB1BD0A63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D233ACB-AB1E-4D0E-BEA2-6B66E532649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21449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32B6155E-621D-43F1-845C-99AA5AF7B43B}"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641729C-0002-481D-8BF5-1B77A80D2B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00493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50E704D-3638-4626-933B-88F22A3FF609}" type="datetimeFigureOut">
              <a:rPr lang="ru-RU">
                <a:solidFill>
                  <a:prstClr val="black">
                    <a:tint val="75000"/>
                  </a:prstClr>
                </a:solidFill>
              </a:rPr>
              <a:pPr>
                <a:defRPr/>
              </a:pPr>
              <a:t>07.04.2022</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FC8544BD-A6A9-477F-852A-CFEC3DDC7AE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67413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A83E04D2-C9B3-4D83-905C-4022BB930ED7}" type="datetimeFigureOut">
              <a:rPr lang="ru-RU">
                <a:solidFill>
                  <a:prstClr val="black">
                    <a:tint val="75000"/>
                  </a:prstClr>
                </a:solidFill>
              </a:rPr>
              <a:pPr>
                <a:defRPr/>
              </a:pPr>
              <a:t>07.04.2022</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7E47A418-8EE0-46CE-9DAF-97799102ED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25533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B184C45-2FEC-44ED-AA12-98257198C6D7}" type="datetimeFigureOut">
              <a:rPr lang="ru-RU">
                <a:solidFill>
                  <a:prstClr val="black">
                    <a:tint val="75000"/>
                  </a:prstClr>
                </a:solidFill>
              </a:rPr>
              <a:pPr>
                <a:defRPr/>
              </a:pPr>
              <a:t>07.04.2022</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3607A3DC-05F8-41F7-B2BD-983229274EC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8126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563AC2C-38ED-4309-A7CF-B233EE44DB8E}"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C5E920EC-08C6-4F7D-A3B0-E3E11A53DB9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40120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DFEED1F-F180-4300-81D1-8128E6D30C22}"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8B11028A-1A9F-4005-80F9-E0911711454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79532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B91B744-B36D-4481-BD01-74B25FEB4AA8}"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4EE6317-142B-4DB5-9158-459081EB546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3655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5D29E67-BCFF-4A03-A32A-3767FA25BDE3}"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EDC5CD4-950C-4CC8-854F-C43577E8B28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64075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B684F5EF-0632-4B55-8474-B8D068A55BAA}"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F6ABE67-78B6-47DA-A634-8EAF4FF6AA0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2133062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A073E2B-DB7E-47A1-8534-7CADE4B50E4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3101003B-385E-4E28-95F0-BD5E68A8262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36294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84C7CEFF-652B-4D8E-B432-D1CB1BD0A63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D233ACB-AB1E-4D0E-BEA2-6B66E532649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2049316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32B6155E-621D-43F1-845C-99AA5AF7B43B}"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641729C-0002-481D-8BF5-1B77A80D2B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448025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50E704D-3638-4626-933B-88F22A3FF609}" type="datetimeFigureOut">
              <a:rPr lang="ru-RU">
                <a:solidFill>
                  <a:prstClr val="black">
                    <a:tint val="75000"/>
                  </a:prstClr>
                </a:solidFill>
              </a:rPr>
              <a:pPr>
                <a:defRPr/>
              </a:pPr>
              <a:t>07.04.2022</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FC8544BD-A6A9-477F-852A-CFEC3DDC7AE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507639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A83E04D2-C9B3-4D83-905C-4022BB930ED7}" type="datetimeFigureOut">
              <a:rPr lang="ru-RU">
                <a:solidFill>
                  <a:prstClr val="black">
                    <a:tint val="75000"/>
                  </a:prstClr>
                </a:solidFill>
              </a:rPr>
              <a:pPr>
                <a:defRPr/>
              </a:pPr>
              <a:t>07.04.2022</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7E47A418-8EE0-46CE-9DAF-97799102ED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8719652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B184C45-2FEC-44ED-AA12-98257198C6D7}" type="datetimeFigureOut">
              <a:rPr lang="ru-RU">
                <a:solidFill>
                  <a:prstClr val="black">
                    <a:tint val="75000"/>
                  </a:prstClr>
                </a:solidFill>
              </a:rPr>
              <a:pPr>
                <a:defRPr/>
              </a:pPr>
              <a:t>07.04.2022</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3607A3DC-05F8-41F7-B2BD-983229274EC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281746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563AC2C-38ED-4309-A7CF-B233EE44DB8E}"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C5E920EC-08C6-4F7D-A3B0-E3E11A53DB9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223947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DFEED1F-F180-4300-81D1-8128E6D30C22}"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8B11028A-1A9F-4005-80F9-E0911711454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756870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B91B744-B36D-4481-BD01-74B25FEB4AA8}"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4EE6317-142B-4DB5-9158-459081EB546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0555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5D29E67-BCFF-4A03-A32A-3767FA25BDE3}"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EDC5CD4-950C-4CC8-854F-C43577E8B28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6233926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B684F5EF-0632-4B55-8474-B8D068A55BAA}"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F6ABE67-78B6-47DA-A634-8EAF4FF6AA0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78732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A073E2B-DB7E-47A1-8534-7CADE4B50E4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3101003B-385E-4E28-95F0-BD5E68A8262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86365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84C7CEFF-652B-4D8E-B432-D1CB1BD0A63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D233ACB-AB1E-4D0E-BEA2-6B66E532649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1496650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32B6155E-621D-43F1-845C-99AA5AF7B43B}"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641729C-0002-481D-8BF5-1B77A80D2B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77109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50E704D-3638-4626-933B-88F22A3FF609}" type="datetimeFigureOut">
              <a:rPr lang="ru-RU">
                <a:solidFill>
                  <a:prstClr val="black">
                    <a:tint val="75000"/>
                  </a:prstClr>
                </a:solidFill>
              </a:rPr>
              <a:pPr>
                <a:defRPr/>
              </a:pPr>
              <a:t>07.04.2022</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FC8544BD-A6A9-477F-852A-CFEC3DDC7AE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829369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A83E04D2-C9B3-4D83-905C-4022BB930ED7}" type="datetimeFigureOut">
              <a:rPr lang="ru-RU">
                <a:solidFill>
                  <a:prstClr val="black">
                    <a:tint val="75000"/>
                  </a:prstClr>
                </a:solidFill>
              </a:rPr>
              <a:pPr>
                <a:defRPr/>
              </a:pPr>
              <a:t>07.04.2022</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7E47A418-8EE0-46CE-9DAF-97799102ED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32331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B184C45-2FEC-44ED-AA12-98257198C6D7}" type="datetimeFigureOut">
              <a:rPr lang="ru-RU">
                <a:solidFill>
                  <a:prstClr val="black">
                    <a:tint val="75000"/>
                  </a:prstClr>
                </a:solidFill>
              </a:rPr>
              <a:pPr>
                <a:defRPr/>
              </a:pPr>
              <a:t>07.04.2022</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3607A3DC-05F8-41F7-B2BD-983229274EC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314024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563AC2C-38ED-4309-A7CF-B233EE44DB8E}"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C5E920EC-08C6-4F7D-A3B0-E3E11A53DB9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8815184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DFEED1F-F180-4300-81D1-8128E6D30C22}"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8B11028A-1A9F-4005-80F9-E0911711454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05795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B91B744-B36D-4481-BD01-74B25FEB4AA8}"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4EE6317-142B-4DB5-9158-459081EB546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413591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5D29E67-BCFF-4A03-A32A-3767FA25BDE3}"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EDC5CD4-950C-4CC8-854F-C43577E8B28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751779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B684F5EF-0632-4B55-8474-B8D068A55BAA}"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F6ABE67-78B6-47DA-A634-8EAF4FF6AA0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518463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A073E2B-DB7E-47A1-8534-7CADE4B50E4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3101003B-385E-4E28-95F0-BD5E68A8262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206540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84C7CEFF-652B-4D8E-B432-D1CB1BD0A630}"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D233ACB-AB1E-4D0E-BEA2-6B66E532649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1603419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32B6155E-621D-43F1-845C-99AA5AF7B43B}"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641729C-0002-481D-8BF5-1B77A80D2B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703196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50E704D-3638-4626-933B-88F22A3FF609}" type="datetimeFigureOut">
              <a:rPr lang="ru-RU">
                <a:solidFill>
                  <a:prstClr val="black">
                    <a:tint val="75000"/>
                  </a:prstClr>
                </a:solidFill>
              </a:rPr>
              <a:pPr>
                <a:defRPr/>
              </a:pPr>
              <a:t>07.04.2022</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FC8544BD-A6A9-477F-852A-CFEC3DDC7AE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97994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A83E04D2-C9B3-4D83-905C-4022BB930ED7}" type="datetimeFigureOut">
              <a:rPr lang="ru-RU">
                <a:solidFill>
                  <a:prstClr val="black">
                    <a:tint val="75000"/>
                  </a:prstClr>
                </a:solidFill>
              </a:rPr>
              <a:pPr>
                <a:defRPr/>
              </a:pPr>
              <a:t>07.04.2022</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7E47A418-8EE0-46CE-9DAF-97799102ED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5648430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B184C45-2FEC-44ED-AA12-98257198C6D7}" type="datetimeFigureOut">
              <a:rPr lang="ru-RU">
                <a:solidFill>
                  <a:prstClr val="black">
                    <a:tint val="75000"/>
                  </a:prstClr>
                </a:solidFill>
              </a:rPr>
              <a:pPr>
                <a:defRPr/>
              </a:pPr>
              <a:t>07.04.2022</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3607A3DC-05F8-41F7-B2BD-983229274EC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897304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563AC2C-38ED-4309-A7CF-B233EE44DB8E}"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C5E920EC-08C6-4F7D-A3B0-E3E11A53DB9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27804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DFEED1F-F180-4300-81D1-8128E6D30C22}" type="datetimeFigureOut">
              <a:rPr lang="ru-RU">
                <a:solidFill>
                  <a:prstClr val="black">
                    <a:tint val="75000"/>
                  </a:prstClr>
                </a:solidFill>
              </a:rPr>
              <a:pPr>
                <a:defRPr/>
              </a:pPr>
              <a:t>07.04.2022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8B11028A-1A9F-4005-80F9-E0911711454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757273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B91B744-B36D-4481-BD01-74B25FEB4AA8}"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4EE6317-142B-4DB5-9158-459081EB546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87154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5D29E67-BCFF-4A03-A32A-3767FA25BDE3}"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EDC5CD4-950C-4CC8-854F-C43577E8B28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816744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07.04.2022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07.04.2022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07.04.2022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07.04.2022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07.04.2022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07.04.2022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07.04.2022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07.04.2022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07.04.2022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2377005-31E6-449F-B8A3-E37C5AB0546C}"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4C5DDA7-23DB-4486-9E93-497038243ED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99119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2377005-31E6-449F-B8A3-E37C5AB0546C}"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4C5DDA7-23DB-4486-9E93-497038243ED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7552554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2377005-31E6-449F-B8A3-E37C5AB0546C}"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4C5DDA7-23DB-4486-9E93-497038243ED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38681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2377005-31E6-449F-B8A3-E37C5AB0546C}"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4C5DDA7-23DB-4486-9E93-497038243ED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795685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2377005-31E6-449F-B8A3-E37C5AB0546C}" type="datetimeFigureOut">
              <a:rPr lang="ru-RU">
                <a:solidFill>
                  <a:prstClr val="black">
                    <a:tint val="75000"/>
                  </a:prstClr>
                </a:solidFill>
              </a:rPr>
              <a:pPr>
                <a:defRPr/>
              </a:pPr>
              <a:t>07.04.2022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4C5DDA7-23DB-4486-9E93-497038243ED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4673906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07.04.2022</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oleObject" Target="../embeddings/_____Microsoft_Excel_97-20031.xls"/><Relationship Id="rId2" Type="http://schemas.openxmlformats.org/officeDocument/2006/relationships/slideLayout" Target="../slideLayouts/slideLayout51.xml"/><Relationship Id="rId1" Type="http://schemas.openxmlformats.org/officeDocument/2006/relationships/vmlDrawing" Target="../drawings/vmlDrawing1.v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259632" y="2852936"/>
            <a:ext cx="6400800" cy="1752600"/>
          </a:xfrm>
        </p:spPr>
        <p:txBody>
          <a:bodyPr>
            <a:normAutofit/>
          </a:bodyPr>
          <a:lstStyle/>
          <a:p>
            <a:r>
              <a:rPr lang="en-US" sz="4400" b="1" dirty="0" smtClean="0">
                <a:solidFill>
                  <a:schemeClr val="tx2">
                    <a:lumMod val="75000"/>
                  </a:schemeClr>
                </a:solidFill>
                <a:latin typeface="Times New Roman" pitchFamily="18" charset="0"/>
                <a:cs typeface="Times New Roman" pitchFamily="18" charset="0"/>
              </a:rPr>
              <a:t>Lecture </a:t>
            </a:r>
            <a:r>
              <a:rPr lang="en-US" sz="4400" b="1" dirty="0" smtClean="0">
                <a:solidFill>
                  <a:schemeClr val="tx2">
                    <a:lumMod val="75000"/>
                  </a:schemeClr>
                </a:solidFill>
                <a:latin typeface="Times New Roman" pitchFamily="18" charset="0"/>
                <a:cs typeface="Times New Roman" pitchFamily="18" charset="0"/>
              </a:rPr>
              <a:t>2</a:t>
            </a:r>
            <a:endParaRPr lang="en-US" sz="4400" b="1" dirty="0" smtClean="0">
              <a:solidFill>
                <a:schemeClr val="tx2">
                  <a:lumMod val="75000"/>
                </a:schemeClr>
              </a:solidFill>
              <a:latin typeface="Times New Roman" pitchFamily="18" charset="0"/>
              <a:cs typeface="Times New Roman" pitchFamily="18" charset="0"/>
            </a:endParaRPr>
          </a:p>
        </p:txBody>
      </p:sp>
      <p:sp>
        <p:nvSpPr>
          <p:cNvPr id="2" name="Заголовок 1"/>
          <p:cNvSpPr>
            <a:spLocks noGrp="1"/>
          </p:cNvSpPr>
          <p:nvPr>
            <p:ph type="ctrTitle"/>
          </p:nvPr>
        </p:nvSpPr>
        <p:spPr>
          <a:xfrm>
            <a:off x="755576" y="764704"/>
            <a:ext cx="7772400" cy="1470025"/>
          </a:xfrm>
        </p:spPr>
        <p:txBody>
          <a:bodyPr>
            <a:noAutofit/>
          </a:bodyPr>
          <a:lstStyle/>
          <a:p>
            <a:r>
              <a:rPr lang="en-US" sz="4800" b="1" dirty="0" err="1">
                <a:solidFill>
                  <a:srgbClr val="7030A0"/>
                </a:solidFill>
              </a:rPr>
              <a:t>Hydrogeochemical</a:t>
            </a:r>
            <a:r>
              <a:rPr lang="en-US" sz="4800" b="1" dirty="0">
                <a:solidFill>
                  <a:srgbClr val="7030A0"/>
                </a:solidFill>
              </a:rPr>
              <a:t> methods of searches</a:t>
            </a:r>
            <a:endParaRPr lang="ru-RU" sz="4800" b="1" dirty="0">
              <a:solidFill>
                <a:srgbClr val="7030A0"/>
              </a:solidFill>
            </a:endParaRPr>
          </a:p>
        </p:txBody>
      </p:sp>
    </p:spTree>
    <p:extLst>
      <p:ext uri="{BB962C8B-B14F-4D97-AF65-F5344CB8AC3E}">
        <p14:creationId xmlns:p14="http://schemas.microsoft.com/office/powerpoint/2010/main" val="7257595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1468"/>
            <a:ext cx="6512511" cy="1143000"/>
          </a:xfrm>
        </p:spPr>
        <p:txBody>
          <a:bodyPr>
            <a:normAutofit fontScale="90000"/>
          </a:bodyPr>
          <a:lstStyle/>
          <a:p>
            <a:r>
              <a:rPr lang="en-US" b="1" dirty="0">
                <a:solidFill>
                  <a:schemeClr val="accent2">
                    <a:lumMod val="75000"/>
                  </a:schemeClr>
                </a:solidFill>
              </a:rPr>
              <a:t>Water is the most important resource</a:t>
            </a:r>
            <a:endParaRPr lang="ru-RU" b="1" dirty="0">
              <a:solidFill>
                <a:schemeClr val="accent2">
                  <a:lumMod val="75000"/>
                </a:schemeClr>
              </a:solidFill>
            </a:endParaRPr>
          </a:p>
        </p:txBody>
      </p:sp>
      <p:sp>
        <p:nvSpPr>
          <p:cNvPr id="3" name="Объект 2"/>
          <p:cNvSpPr>
            <a:spLocks noGrp="1"/>
          </p:cNvSpPr>
          <p:nvPr>
            <p:ph sz="quarter" idx="13"/>
          </p:nvPr>
        </p:nvSpPr>
        <p:spPr>
          <a:xfrm>
            <a:off x="1331640" y="2276872"/>
            <a:ext cx="6912768" cy="3744416"/>
          </a:xfrm>
        </p:spPr>
        <p:txBody>
          <a:bodyPr>
            <a:normAutofit/>
          </a:bodyPr>
          <a:lstStyle/>
          <a:p>
            <a:r>
              <a:rPr lang="ru-RU" dirty="0">
                <a:solidFill>
                  <a:prstClr val="black"/>
                </a:solidFill>
                <a:latin typeface="Times New Roman"/>
                <a:ea typeface="Times New Roman"/>
              </a:rPr>
              <a:t>Вода на Земле занимает две трети ее поверхности, но хотя при этом массовая доля ее составляет всего 0,025%, она по своему значению во   всех процессах, происходящих на нашей планете, играет значительную роль</a:t>
            </a:r>
            <a:r>
              <a:rPr lang="en-US" dirty="0" smtClean="0"/>
              <a:t>.</a:t>
            </a:r>
            <a:endParaRPr lang="ru-RU" dirty="0"/>
          </a:p>
        </p:txBody>
      </p:sp>
    </p:spTree>
    <p:extLst>
      <p:ext uri="{BB962C8B-B14F-4D97-AF65-F5344CB8AC3E}">
        <p14:creationId xmlns:p14="http://schemas.microsoft.com/office/powerpoint/2010/main" val="1110847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4811"/>
            <a:ext cx="6512511" cy="1143000"/>
          </a:xfrm>
        </p:spPr>
        <p:txBody>
          <a:bodyPr/>
          <a:lstStyle/>
          <a:p>
            <a:r>
              <a:rPr lang="en-US" b="1" dirty="0">
                <a:solidFill>
                  <a:srgbClr val="C00000"/>
                </a:solidFill>
              </a:rPr>
              <a:t>The hydrosphere</a:t>
            </a:r>
            <a:endParaRPr lang="ru-RU" b="1" dirty="0">
              <a:solidFill>
                <a:srgbClr val="C00000"/>
              </a:solidFill>
            </a:endParaRPr>
          </a:p>
        </p:txBody>
      </p:sp>
      <p:sp>
        <p:nvSpPr>
          <p:cNvPr id="3" name="Объект 2"/>
          <p:cNvSpPr>
            <a:spLocks noGrp="1"/>
          </p:cNvSpPr>
          <p:nvPr>
            <p:ph sz="quarter" idx="13"/>
          </p:nvPr>
        </p:nvSpPr>
        <p:spPr>
          <a:xfrm>
            <a:off x="457200" y="1600200"/>
            <a:ext cx="8229600" cy="4997152"/>
          </a:xfrm>
        </p:spPr>
        <p:txBody>
          <a:bodyPr>
            <a:normAutofit/>
          </a:bodyPr>
          <a:lstStyle/>
          <a:p>
            <a:r>
              <a:rPr lang="en-US" dirty="0" smtClean="0"/>
              <a:t>The total water system surrounding the planet Earth is called the hydrosphere. It includes freshwater systems, oceans, atmosphere </a:t>
            </a:r>
            <a:r>
              <a:rPr lang="en-US" dirty="0" err="1" smtClean="0"/>
              <a:t>vapour</a:t>
            </a:r>
            <a:r>
              <a:rPr lang="en-US" dirty="0" smtClean="0"/>
              <a:t>, and biological waters. The Arctic, Atlantic, Indian, and Pacific oceans cover 71% of the Earth surface, and contain 97% of all water. Less than 1% is fresh water, and 2-3 % is ice caps and glaciers. The Antarctic Ice Sheet is almost the size of North America continent. These waters dominate our weather and climate, directly and indirectly affecting our daily lives. They cover 3.35x108 km2. The four oceans have a total volume of 1.35x109 km</a:t>
            </a:r>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260648"/>
            <a:ext cx="1431925" cy="142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6468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8"/>
            <a:ext cx="8085584" cy="648072"/>
          </a:xfrm>
        </p:spPr>
        <p:txBody>
          <a:bodyPr>
            <a:normAutofit fontScale="90000"/>
          </a:bodyPr>
          <a:lstStyle/>
          <a:p>
            <a:r>
              <a:rPr lang="en-US" dirty="0">
                <a:solidFill>
                  <a:schemeClr val="accent6">
                    <a:lumMod val="75000"/>
                  </a:schemeClr>
                </a:solidFill>
              </a:rPr>
              <a:t>Forms of water</a:t>
            </a:r>
            <a:endParaRPr lang="ru-RU" dirty="0">
              <a:solidFill>
                <a:schemeClr val="accent6">
                  <a:lumMod val="75000"/>
                </a:schemeClr>
              </a:solidFill>
            </a:endParaRPr>
          </a:p>
        </p:txBody>
      </p:sp>
      <p:sp>
        <p:nvSpPr>
          <p:cNvPr id="3" name="Объект 2"/>
          <p:cNvSpPr>
            <a:spLocks noGrp="1"/>
          </p:cNvSpPr>
          <p:nvPr>
            <p:ph sz="quarter" idx="13"/>
          </p:nvPr>
        </p:nvSpPr>
        <p:spPr>
          <a:xfrm>
            <a:off x="179512" y="836712"/>
            <a:ext cx="8964488" cy="6021288"/>
          </a:xfrm>
        </p:spPr>
        <p:txBody>
          <a:bodyPr>
            <a:normAutofit fontScale="85000" lnSpcReduction="20000"/>
          </a:bodyPr>
          <a:lstStyle/>
          <a:p>
            <a:r>
              <a:rPr lang="en-US" dirty="0" smtClean="0"/>
              <a:t>Like </a:t>
            </a:r>
            <a:r>
              <a:rPr lang="en-US" dirty="0"/>
              <a:t>many substances, water can take numerous forms that are broadly categorized by phase of matter. </a:t>
            </a:r>
            <a:endParaRPr lang="en-US" dirty="0" smtClean="0"/>
          </a:p>
          <a:p>
            <a:r>
              <a:rPr lang="en-US" b="1" dirty="0" smtClean="0">
                <a:solidFill>
                  <a:srgbClr val="7030A0"/>
                </a:solidFill>
              </a:rPr>
              <a:t>The </a:t>
            </a:r>
            <a:r>
              <a:rPr lang="en-US" b="1" dirty="0">
                <a:solidFill>
                  <a:srgbClr val="7030A0"/>
                </a:solidFill>
              </a:rPr>
              <a:t>liquid phase </a:t>
            </a:r>
            <a:r>
              <a:rPr lang="en-US" dirty="0"/>
              <a:t>is the most common among water's phases (within the Earth's atmosphere and surface) and is the form that is generally denoted by the word "water." </a:t>
            </a:r>
            <a:endParaRPr lang="en-US" dirty="0" smtClean="0"/>
          </a:p>
          <a:p>
            <a:r>
              <a:rPr lang="en-US" b="1" dirty="0" smtClean="0">
                <a:solidFill>
                  <a:schemeClr val="accent2">
                    <a:lumMod val="75000"/>
                  </a:schemeClr>
                </a:solidFill>
              </a:rPr>
              <a:t>The </a:t>
            </a:r>
            <a:r>
              <a:rPr lang="en-US" b="1" dirty="0">
                <a:solidFill>
                  <a:schemeClr val="accent2">
                    <a:lumMod val="75000"/>
                  </a:schemeClr>
                </a:solidFill>
              </a:rPr>
              <a:t>solid phase </a:t>
            </a:r>
            <a:r>
              <a:rPr lang="en-US" dirty="0"/>
              <a:t>of water is known as ice and commonly takes the structure of hard, amalgamated crystals, such as ice cubes, or loosely accumulated granular crystals, like snow. </a:t>
            </a:r>
            <a:endParaRPr lang="en-US" dirty="0" smtClean="0"/>
          </a:p>
          <a:p>
            <a:r>
              <a:rPr lang="en-US" b="1" dirty="0" smtClean="0">
                <a:solidFill>
                  <a:srgbClr val="FF0000"/>
                </a:solidFill>
              </a:rPr>
              <a:t>The </a:t>
            </a:r>
            <a:r>
              <a:rPr lang="en-US" b="1" dirty="0">
                <a:solidFill>
                  <a:srgbClr val="FF0000"/>
                </a:solidFill>
              </a:rPr>
              <a:t>gaseous phase of </a:t>
            </a:r>
            <a:r>
              <a:rPr lang="en-US" dirty="0"/>
              <a:t>water is known as water vapor (or steam), and is characterized by water assuming the configuration of a transparent cloud. </a:t>
            </a:r>
            <a:endParaRPr lang="en-US" dirty="0" smtClean="0"/>
          </a:p>
          <a:p>
            <a:r>
              <a:rPr lang="en-US" b="1" dirty="0" smtClean="0">
                <a:solidFill>
                  <a:srgbClr val="0070C0"/>
                </a:solidFill>
              </a:rPr>
              <a:t>The </a:t>
            </a:r>
            <a:r>
              <a:rPr lang="en-US" b="1" dirty="0">
                <a:solidFill>
                  <a:srgbClr val="0070C0"/>
                </a:solidFill>
              </a:rPr>
              <a:t>fourth state of water</a:t>
            </a:r>
            <a:r>
              <a:rPr lang="en-US" dirty="0"/>
              <a:t>, that of a supercritical fluid, is much less common than the other three and only rarely occurs in nature, in extremely uninhabitable conditions. When water achieves a specific critical temperature and a specific critical pressure (647 K and 22.064 </a:t>
            </a:r>
            <a:r>
              <a:rPr lang="en-US" dirty="0" err="1"/>
              <a:t>MPa</a:t>
            </a:r>
            <a:r>
              <a:rPr lang="en-US" dirty="0"/>
              <a:t>), liquid and gas phase merge to one homogeneous fluid phase, with properties of both gas and liquid. One example of naturally occurring supercritical water is found in the hottest parts of deep water hydrothermal vents, in which water is heated to the critical temperature by scalding volcanic plumes and achieves the critical pressure because of the crushing weight of the ocean at the extreme depths at which the vents are located. Additionally, anywhere there is volcanic activity below a depth of 2.25 km (1.40 mi) can be expected to have water in the supercritical phase.</a:t>
            </a:r>
            <a:endParaRPr lang="ru-RU" dirty="0"/>
          </a:p>
        </p:txBody>
      </p:sp>
    </p:spTree>
    <p:extLst>
      <p:ext uri="{BB962C8B-B14F-4D97-AF65-F5344CB8AC3E}">
        <p14:creationId xmlns:p14="http://schemas.microsoft.com/office/powerpoint/2010/main" val="12033367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en-US" b="1" dirty="0">
                <a:solidFill>
                  <a:srgbClr val="7030A0"/>
                </a:solidFill>
              </a:rPr>
              <a:t>Heavy water and Light water </a:t>
            </a:r>
            <a:endParaRPr lang="ru-RU" b="1" dirty="0">
              <a:solidFill>
                <a:srgbClr val="7030A0"/>
              </a:solidFill>
            </a:endParaRPr>
          </a:p>
        </p:txBody>
      </p:sp>
      <p:sp>
        <p:nvSpPr>
          <p:cNvPr id="3" name="Объект 2"/>
          <p:cNvSpPr>
            <a:spLocks noGrp="1"/>
          </p:cNvSpPr>
          <p:nvPr>
            <p:ph sz="quarter" idx="13"/>
          </p:nvPr>
        </p:nvSpPr>
        <p:spPr>
          <a:xfrm>
            <a:off x="395536" y="953344"/>
            <a:ext cx="8496944" cy="5904656"/>
          </a:xfrm>
        </p:spPr>
        <p:txBody>
          <a:bodyPr>
            <a:normAutofit/>
          </a:bodyPr>
          <a:lstStyle/>
          <a:p>
            <a:r>
              <a:rPr lang="en-US" b="1" dirty="0" smtClean="0">
                <a:solidFill>
                  <a:srgbClr val="0070C0"/>
                </a:solidFill>
              </a:rPr>
              <a:t>Heavy water </a:t>
            </a:r>
            <a:r>
              <a:rPr lang="en-US" dirty="0" smtClean="0"/>
              <a:t>is water with a higher-than-average deuterium content, up to 100%. Chemically, it is similar but not identical to normal water. This is because the nucleus of deuterium is twice as heavy as </a:t>
            </a:r>
            <a:r>
              <a:rPr lang="en-US" dirty="0" err="1" smtClean="0"/>
              <a:t>protium</a:t>
            </a:r>
            <a:r>
              <a:rPr lang="en-US" dirty="0" smtClean="0"/>
              <a:t>, and this causes noticeable differences in bonding energies. Because water molecules exchange hydrogen atoms with one another, hydrogen deuterium oxide (DOH) is much more common in low-purity heavy water than pure </a:t>
            </a:r>
            <a:r>
              <a:rPr lang="en-US" dirty="0" err="1" smtClean="0"/>
              <a:t>dideuterium</a:t>
            </a:r>
            <a:r>
              <a:rPr lang="en-US" dirty="0" smtClean="0"/>
              <a:t> monoxide (D2O). Humans are generally unaware of taste differences, but sometimes report a burning sensation or sweet flavor. Rats, however, are able to avoid heavy water by smell. Toxic to many animals,[16] heavy water is used in the nuclear reactor industry to moderate (slow down) neutrons.</a:t>
            </a:r>
          </a:p>
          <a:p>
            <a:r>
              <a:rPr lang="en-US" b="1" dirty="0">
                <a:solidFill>
                  <a:srgbClr val="0070C0"/>
                </a:solidFill>
              </a:rPr>
              <a:t>Light water </a:t>
            </a:r>
            <a:r>
              <a:rPr lang="en-US" dirty="0"/>
              <a:t>more specifically refers to deuterium-depleted water (DDW), water in which the deuterium content has been reduced below the standard 155 ppm level.</a:t>
            </a:r>
            <a:endParaRPr lang="en-US" dirty="0" smtClean="0"/>
          </a:p>
          <a:p>
            <a:endParaRPr lang="ru-RU" dirty="0"/>
          </a:p>
        </p:txBody>
      </p:sp>
    </p:spTree>
    <p:extLst>
      <p:ext uri="{BB962C8B-B14F-4D97-AF65-F5344CB8AC3E}">
        <p14:creationId xmlns:p14="http://schemas.microsoft.com/office/powerpoint/2010/main" val="2542203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000" dirty="0"/>
              <a:t>Water is a Chemical!?</a:t>
            </a:r>
            <a:endParaRPr lang="ru-RU" sz="4000" dirty="0"/>
          </a:p>
        </p:txBody>
      </p:sp>
      <p:pic>
        <p:nvPicPr>
          <p:cNvPr id="4" name="Объект 3" descr="http://witcombe.sbc.edu/water/images/spacefill.gif"/>
          <p:cNvPicPr>
            <a:picLocks noGrp="1"/>
          </p:cNvPicPr>
          <p:nvPr>
            <p:ph sz="quarter" idx="13"/>
          </p:nvPr>
        </p:nvPicPr>
        <p:blipFill>
          <a:blip r:embed="rId2"/>
          <a:srcRect/>
          <a:stretch>
            <a:fillRect/>
          </a:stretch>
        </p:blipFill>
        <p:spPr bwMode="auto">
          <a:xfrm>
            <a:off x="611560" y="1196752"/>
            <a:ext cx="1440160" cy="1353637"/>
          </a:xfrm>
          <a:prstGeom prst="rect">
            <a:avLst/>
          </a:prstGeom>
          <a:noFill/>
          <a:ln w="9525">
            <a:noFill/>
            <a:miter lim="800000"/>
            <a:headEnd/>
            <a:tailEnd/>
          </a:ln>
        </p:spPr>
      </p:pic>
      <p:sp>
        <p:nvSpPr>
          <p:cNvPr id="5" name="Прямоугольник 4"/>
          <p:cNvSpPr/>
          <p:nvPr/>
        </p:nvSpPr>
        <p:spPr>
          <a:xfrm>
            <a:off x="2267744" y="1124744"/>
            <a:ext cx="5112568" cy="1569660"/>
          </a:xfrm>
          <a:prstGeom prst="rect">
            <a:avLst/>
          </a:prstGeom>
        </p:spPr>
        <p:txBody>
          <a:bodyPr wrap="square">
            <a:spAutoFit/>
          </a:bodyPr>
          <a:lstStyle/>
          <a:p>
            <a:r>
              <a:rPr lang="en-US" sz="2400" dirty="0"/>
              <a:t>Indeed! Water is one of our most plentiful chemicals. Its chemical formula, H</a:t>
            </a:r>
            <a:r>
              <a:rPr lang="en-US" sz="1050" dirty="0"/>
              <a:t>2</a:t>
            </a:r>
            <a:r>
              <a:rPr lang="en-US" sz="2400" dirty="0"/>
              <a:t>0, is probably the most well known of all chemical formulas.</a:t>
            </a:r>
            <a:endParaRPr lang="ru-RU" sz="2400" dirty="0"/>
          </a:p>
        </p:txBody>
      </p:sp>
      <p:sp>
        <p:nvSpPr>
          <p:cNvPr id="6" name="Прямоугольник 5"/>
          <p:cNvSpPr/>
          <p:nvPr/>
        </p:nvSpPr>
        <p:spPr>
          <a:xfrm>
            <a:off x="251520" y="2694404"/>
            <a:ext cx="9145016" cy="707886"/>
          </a:xfrm>
          <a:prstGeom prst="rect">
            <a:avLst/>
          </a:prstGeom>
        </p:spPr>
        <p:txBody>
          <a:bodyPr wrap="square">
            <a:spAutoFit/>
          </a:bodyPr>
          <a:lstStyle/>
          <a:p>
            <a:r>
              <a:rPr lang="en-US" sz="4000" dirty="0"/>
              <a:t>What does the chemical formula tell us?</a:t>
            </a:r>
            <a:endParaRPr lang="ru-RU" sz="4000" dirty="0"/>
          </a:p>
        </p:txBody>
      </p:sp>
      <p:pic>
        <p:nvPicPr>
          <p:cNvPr id="1026" name="Picture 2"/>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20880" y="980728"/>
            <a:ext cx="1371600"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536104" y="5402272"/>
            <a:ext cx="8356376" cy="830997"/>
          </a:xfrm>
          <a:prstGeom prst="rect">
            <a:avLst/>
          </a:prstGeom>
        </p:spPr>
        <p:txBody>
          <a:bodyPr wrap="square">
            <a:spAutoFit/>
          </a:bodyPr>
          <a:lstStyle/>
          <a:p>
            <a:r>
              <a:rPr lang="en-US" sz="2400" b="1" dirty="0">
                <a:solidFill>
                  <a:srgbClr val="FF0000"/>
                </a:solidFill>
              </a:rPr>
              <a:t>The 'sticks' holding the </a:t>
            </a:r>
            <a:r>
              <a:rPr lang="en-US" sz="2400" b="1" dirty="0" err="1">
                <a:solidFill>
                  <a:srgbClr val="FF0000"/>
                </a:solidFill>
              </a:rPr>
              <a:t>hydrogens</a:t>
            </a:r>
            <a:r>
              <a:rPr lang="en-US" sz="2400" b="1" dirty="0">
                <a:solidFill>
                  <a:srgbClr val="FF0000"/>
                </a:solidFill>
              </a:rPr>
              <a:t> to the oxygen represent covalent bonds.</a:t>
            </a:r>
            <a:endParaRPr lang="ru-RU" sz="2400" b="1" dirty="0">
              <a:solidFill>
                <a:srgbClr val="FF0000"/>
              </a:solidFill>
            </a:endParaRPr>
          </a:p>
        </p:txBody>
      </p:sp>
    </p:spTree>
    <p:extLst>
      <p:ext uri="{BB962C8B-B14F-4D97-AF65-F5344CB8AC3E}">
        <p14:creationId xmlns:p14="http://schemas.microsoft.com/office/powerpoint/2010/main" val="1895782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706090"/>
          </a:xfrm>
        </p:spPr>
        <p:txBody>
          <a:bodyPr>
            <a:normAutofit fontScale="90000"/>
          </a:bodyPr>
          <a:lstStyle/>
          <a:p>
            <a:r>
              <a:rPr lang="en-US" dirty="0"/>
              <a:t>Lone Pair Electrons</a:t>
            </a:r>
            <a:endParaRPr lang="ru-RU" dirty="0"/>
          </a:p>
        </p:txBody>
      </p:sp>
      <p:sp>
        <p:nvSpPr>
          <p:cNvPr id="3" name="Объект 2"/>
          <p:cNvSpPr>
            <a:spLocks noGrp="1"/>
          </p:cNvSpPr>
          <p:nvPr>
            <p:ph sz="quarter" idx="13"/>
          </p:nvPr>
        </p:nvSpPr>
        <p:spPr>
          <a:xfrm>
            <a:off x="1594668" y="1196752"/>
            <a:ext cx="7092131" cy="5328592"/>
          </a:xfrm>
        </p:spPr>
        <p:txBody>
          <a:bodyPr>
            <a:normAutofit/>
          </a:bodyPr>
          <a:lstStyle/>
          <a:p>
            <a:pPr indent="450215" algn="just">
              <a:spcAft>
                <a:spcPts val="0"/>
              </a:spcAft>
            </a:pPr>
            <a:r>
              <a:rPr lang="ru-RU" dirty="0">
                <a:latin typeface="Times New Roman"/>
                <a:ea typeface="Times New Roman"/>
              </a:rPr>
              <a:t>Вода представляет собой химическое соединение, состоящее  с одной стороны из сильного восстановителя, которым является водород и сильного окислителя – кислорода. С точки зрения электрохимии у воды есть химические аналоги, к которым относится сероводород, </a:t>
            </a:r>
            <a:r>
              <a:rPr lang="ru-RU" dirty="0" err="1">
                <a:latin typeface="Times New Roman"/>
                <a:ea typeface="Times New Roman"/>
              </a:rPr>
              <a:t>селеноводород</a:t>
            </a:r>
            <a:r>
              <a:rPr lang="ru-RU" dirty="0">
                <a:latin typeface="Times New Roman"/>
                <a:ea typeface="Times New Roman"/>
              </a:rPr>
              <a:t>, </a:t>
            </a:r>
            <a:r>
              <a:rPr lang="ru-RU" dirty="0" err="1">
                <a:latin typeface="Times New Roman"/>
                <a:ea typeface="Times New Roman"/>
              </a:rPr>
              <a:t>теллуроводород</a:t>
            </a:r>
            <a:r>
              <a:rPr lang="ru-RU" dirty="0">
                <a:latin typeface="Times New Roman"/>
                <a:ea typeface="Times New Roman"/>
              </a:rPr>
              <a:t> (</a:t>
            </a:r>
            <a:r>
              <a:rPr lang="en-US" dirty="0">
                <a:latin typeface="Times New Roman"/>
                <a:ea typeface="Times New Roman"/>
              </a:rPr>
              <a:t>H</a:t>
            </a:r>
            <a:r>
              <a:rPr lang="ru-RU" baseline="-25000" dirty="0">
                <a:latin typeface="Times New Roman"/>
                <a:ea typeface="Times New Roman"/>
              </a:rPr>
              <a:t>2</a:t>
            </a:r>
            <a:r>
              <a:rPr lang="en-US" dirty="0">
                <a:latin typeface="Times New Roman"/>
                <a:ea typeface="Times New Roman"/>
              </a:rPr>
              <a:t>S</a:t>
            </a:r>
            <a:r>
              <a:rPr lang="ru-RU" dirty="0">
                <a:latin typeface="Times New Roman"/>
                <a:ea typeface="Times New Roman"/>
              </a:rPr>
              <a:t>, </a:t>
            </a:r>
            <a:r>
              <a:rPr lang="en-US" dirty="0">
                <a:latin typeface="Times New Roman"/>
                <a:ea typeface="Times New Roman"/>
              </a:rPr>
              <a:t>H</a:t>
            </a:r>
            <a:r>
              <a:rPr lang="ru-RU" baseline="-25000" dirty="0">
                <a:latin typeface="Times New Roman"/>
                <a:ea typeface="Times New Roman"/>
              </a:rPr>
              <a:t>2</a:t>
            </a:r>
            <a:r>
              <a:rPr lang="en-US" dirty="0">
                <a:latin typeface="Times New Roman"/>
                <a:ea typeface="Times New Roman"/>
              </a:rPr>
              <a:t>Se</a:t>
            </a:r>
            <a:r>
              <a:rPr lang="ru-RU" dirty="0">
                <a:latin typeface="Times New Roman"/>
                <a:ea typeface="Times New Roman"/>
              </a:rPr>
              <a:t>, </a:t>
            </a:r>
            <a:r>
              <a:rPr lang="en-US" dirty="0">
                <a:latin typeface="Times New Roman"/>
                <a:ea typeface="Times New Roman"/>
              </a:rPr>
              <a:t>H</a:t>
            </a:r>
            <a:r>
              <a:rPr lang="ru-RU" baseline="-25000" dirty="0">
                <a:latin typeface="Times New Roman"/>
                <a:ea typeface="Times New Roman"/>
              </a:rPr>
              <a:t>2</a:t>
            </a:r>
            <a:r>
              <a:rPr lang="en-US" dirty="0">
                <a:latin typeface="Times New Roman"/>
                <a:ea typeface="Times New Roman"/>
              </a:rPr>
              <a:t>T</a:t>
            </a:r>
            <a:r>
              <a:rPr lang="ru-RU" dirty="0">
                <a:latin typeface="Times New Roman"/>
                <a:ea typeface="Times New Roman"/>
              </a:rPr>
              <a:t>е.) Однако, вода по своим химико-физическим свойствам значительно отличается от своих гомологов. </a:t>
            </a:r>
            <a:endParaRPr lang="ru-RU" sz="2800" dirty="0">
              <a:latin typeface="Times New Roman"/>
              <a:ea typeface="Times New Roman"/>
            </a:endParaRPr>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404664"/>
            <a:ext cx="112712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92277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467544" y="1412776"/>
            <a:ext cx="8229600" cy="4525963"/>
          </a:xfrm>
        </p:spPr>
        <p:txBody>
          <a:bodyPr>
            <a:normAutofit/>
          </a:bodyPr>
          <a:lstStyle/>
          <a:p>
            <a:pPr indent="450215" algn="just">
              <a:spcAft>
                <a:spcPts val="0"/>
              </a:spcAft>
            </a:pPr>
            <a:r>
              <a:rPr lang="ru-RU" dirty="0">
                <a:latin typeface="Times New Roman"/>
                <a:ea typeface="Times New Roman"/>
              </a:rPr>
              <a:t>Структура воды, теплоемкость, температура замерзания и кипения, теплота плавления и испарения, поверхностное натяжение, диэлектрическая постоянная у воды аномальны относительно  свойств гомологов и резко отличаются от других жидкостей. Это определяет  характер многих геологических процессов на нашей планете как эндогенных, так и экзогенных, особенности водной миграции веществ, и  уникальную роль воды для существования живых организмов, для которых вода стала своего рода матрицей.</a:t>
            </a:r>
            <a:endParaRPr lang="ru-RU" sz="2800" dirty="0">
              <a:latin typeface="Times New Roman"/>
              <a:ea typeface="Times New Roman"/>
            </a:endParaRPr>
          </a:p>
          <a:p>
            <a:endParaRPr lang="ru-RU" dirty="0"/>
          </a:p>
        </p:txBody>
      </p:sp>
    </p:spTree>
    <p:extLst>
      <p:ext uri="{BB962C8B-B14F-4D97-AF65-F5344CB8AC3E}">
        <p14:creationId xmlns:p14="http://schemas.microsoft.com/office/powerpoint/2010/main" val="753489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2852936"/>
            <a:ext cx="6400800" cy="1752600"/>
          </a:xfrm>
        </p:spPr>
        <p:txBody>
          <a:bodyPr>
            <a:normAutofit/>
          </a:bodyPr>
          <a:lstStyle/>
          <a:p>
            <a:r>
              <a:rPr lang="en-US" sz="4800" b="1" dirty="0" smtClean="0">
                <a:solidFill>
                  <a:schemeClr val="accent6">
                    <a:lumMod val="75000"/>
                  </a:schemeClr>
                </a:solidFill>
              </a:rPr>
              <a:t>The </a:t>
            </a:r>
            <a:r>
              <a:rPr lang="en-US" sz="4800" b="1" dirty="0">
                <a:solidFill>
                  <a:schemeClr val="accent6">
                    <a:lumMod val="75000"/>
                  </a:schemeClr>
                </a:solidFill>
              </a:rPr>
              <a:t>anomalous properties of </a:t>
            </a:r>
            <a:r>
              <a:rPr lang="en-US" sz="4800" b="1" dirty="0" smtClean="0">
                <a:solidFill>
                  <a:schemeClr val="accent6">
                    <a:lumMod val="75000"/>
                  </a:schemeClr>
                </a:solidFill>
              </a:rPr>
              <a:t>water</a:t>
            </a:r>
          </a:p>
        </p:txBody>
      </p:sp>
      <p:sp>
        <p:nvSpPr>
          <p:cNvPr id="2" name="Заголовок 1"/>
          <p:cNvSpPr>
            <a:spLocks noGrp="1"/>
          </p:cNvSpPr>
          <p:nvPr>
            <p:ph type="ctrTitle"/>
          </p:nvPr>
        </p:nvSpPr>
        <p:spPr>
          <a:xfrm>
            <a:off x="755576" y="764704"/>
            <a:ext cx="7772400" cy="1470025"/>
          </a:xfrm>
        </p:spPr>
        <p:txBody>
          <a:bodyPr>
            <a:noAutofit/>
          </a:bodyPr>
          <a:lstStyle/>
          <a:p>
            <a:r>
              <a:rPr lang="en-US" sz="4800" b="1" dirty="0" err="1">
                <a:solidFill>
                  <a:srgbClr val="7030A0"/>
                </a:solidFill>
              </a:rPr>
              <a:t>H</a:t>
            </a:r>
            <a:r>
              <a:rPr lang="en-US" sz="4800" b="1" dirty="0" err="1" smtClean="0">
                <a:solidFill>
                  <a:srgbClr val="7030A0"/>
                </a:solidFill>
              </a:rPr>
              <a:t>ydrogeochemical</a:t>
            </a:r>
            <a:r>
              <a:rPr lang="en-US" sz="4800" b="1" dirty="0" smtClean="0">
                <a:solidFill>
                  <a:srgbClr val="7030A0"/>
                </a:solidFill>
              </a:rPr>
              <a:t> </a:t>
            </a:r>
            <a:r>
              <a:rPr lang="en-US" sz="4800" b="1" dirty="0">
                <a:solidFill>
                  <a:srgbClr val="7030A0"/>
                </a:solidFill>
              </a:rPr>
              <a:t>methods of searches</a:t>
            </a:r>
            <a:endParaRPr lang="ru-RU" sz="4800" b="1" dirty="0">
              <a:solidFill>
                <a:srgbClr val="7030A0"/>
              </a:solidFill>
            </a:endParaRPr>
          </a:p>
        </p:txBody>
      </p:sp>
    </p:spTree>
    <p:extLst>
      <p:ext uri="{BB962C8B-B14F-4D97-AF65-F5344CB8AC3E}">
        <p14:creationId xmlns:p14="http://schemas.microsoft.com/office/powerpoint/2010/main" val="23146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467544" y="836712"/>
            <a:ext cx="8352928" cy="5472608"/>
          </a:xfrm>
        </p:spPr>
        <p:txBody>
          <a:bodyPr>
            <a:normAutofit/>
          </a:bodyPr>
          <a:lstStyle/>
          <a:p>
            <a:r>
              <a:rPr lang="ru-RU" dirty="0">
                <a:latin typeface="Times New Roman"/>
                <a:ea typeface="Times New Roman"/>
              </a:rPr>
              <a:t>Вода, обладая </a:t>
            </a:r>
            <a:r>
              <a:rPr lang="ru-RU" b="1" dirty="0">
                <a:latin typeface="Times New Roman"/>
                <a:ea typeface="Times New Roman"/>
              </a:rPr>
              <a:t>текучестью и большой плотностью</a:t>
            </a:r>
            <a:r>
              <a:rPr lang="ru-RU" dirty="0">
                <a:latin typeface="Times New Roman"/>
                <a:ea typeface="Times New Roman"/>
              </a:rPr>
              <a:t>, на поверхности Земли выполняет огромную механическую работу, являясь основным фактором выветривания, денудации и </a:t>
            </a:r>
            <a:r>
              <a:rPr lang="ru-RU" dirty="0" err="1">
                <a:latin typeface="Times New Roman"/>
                <a:ea typeface="Times New Roman"/>
              </a:rPr>
              <a:t>переотложения</a:t>
            </a:r>
            <a:r>
              <a:rPr lang="ru-RU" dirty="0">
                <a:latin typeface="Times New Roman"/>
                <a:ea typeface="Times New Roman"/>
              </a:rPr>
              <a:t> горных масс. </a:t>
            </a:r>
            <a:endParaRPr lang="ru-RU" dirty="0" smtClean="0">
              <a:latin typeface="Times New Roman"/>
              <a:ea typeface="Times New Roman"/>
            </a:endParaRPr>
          </a:p>
          <a:p>
            <a:r>
              <a:rPr lang="ru-RU" dirty="0" smtClean="0">
                <a:latin typeface="Times New Roman"/>
                <a:ea typeface="Times New Roman"/>
              </a:rPr>
              <a:t>Вода </a:t>
            </a:r>
            <a:r>
              <a:rPr lang="ru-RU" dirty="0">
                <a:latin typeface="Times New Roman"/>
                <a:ea typeface="Times New Roman"/>
              </a:rPr>
              <a:t>является в то же время </a:t>
            </a:r>
            <a:r>
              <a:rPr lang="ru-RU" b="1" dirty="0">
                <a:latin typeface="Times New Roman"/>
                <a:ea typeface="Times New Roman"/>
              </a:rPr>
              <a:t>и универсальным растворителем</a:t>
            </a:r>
            <a:r>
              <a:rPr lang="ru-RU" dirty="0">
                <a:latin typeface="Times New Roman"/>
                <a:ea typeface="Times New Roman"/>
              </a:rPr>
              <a:t>, действуя и как слабая кислота, и как слабая щелочь. </a:t>
            </a:r>
            <a:endParaRPr lang="ru-RU" dirty="0" smtClean="0">
              <a:latin typeface="Times New Roman"/>
              <a:ea typeface="Times New Roman"/>
            </a:endParaRPr>
          </a:p>
          <a:p>
            <a:r>
              <a:rPr lang="ru-RU" dirty="0" smtClean="0">
                <a:latin typeface="Times New Roman"/>
                <a:ea typeface="Times New Roman"/>
              </a:rPr>
              <a:t>Особенно </a:t>
            </a:r>
            <a:r>
              <a:rPr lang="ru-RU" dirty="0">
                <a:latin typeface="Times New Roman"/>
                <a:ea typeface="Times New Roman"/>
              </a:rPr>
              <a:t>большое значение для образования истинных растворов имеет </a:t>
            </a:r>
            <a:r>
              <a:rPr lang="ru-RU" b="1" dirty="0">
                <a:latin typeface="Times New Roman"/>
                <a:ea typeface="Times New Roman"/>
              </a:rPr>
              <a:t>исключительно высокая диэлектрическая постоянная воды</a:t>
            </a:r>
            <a:r>
              <a:rPr lang="ru-RU" dirty="0">
                <a:latin typeface="Times New Roman"/>
                <a:ea typeface="Times New Roman"/>
              </a:rPr>
              <a:t>. При комнатной температуре она равна 80 (для сравнения у этилового спирта – 25, у уксусной кислоты – 6 и т.д.). Поэтому в воде взаимодействие между ионами в 80 раз слабее, чем в кристаллах. Этим объясняется легкая ионизация растворенных веществ, образование </a:t>
            </a:r>
            <a:r>
              <a:rPr lang="ru-RU" dirty="0" err="1">
                <a:latin typeface="Times New Roman"/>
                <a:ea typeface="Times New Roman"/>
              </a:rPr>
              <a:t>Na</a:t>
            </a:r>
            <a:r>
              <a:rPr lang="ru-RU" baseline="30000" dirty="0">
                <a:latin typeface="Times New Roman"/>
                <a:ea typeface="Times New Roman"/>
              </a:rPr>
              <a:t>+</a:t>
            </a:r>
            <a:r>
              <a:rPr lang="ru-RU" dirty="0">
                <a:latin typeface="Times New Roman"/>
                <a:ea typeface="Times New Roman"/>
              </a:rPr>
              <a:t>, С</a:t>
            </a:r>
            <a:r>
              <a:rPr lang="en-US" dirty="0">
                <a:latin typeface="Times New Roman"/>
                <a:ea typeface="Times New Roman"/>
              </a:rPr>
              <a:t>l</a:t>
            </a:r>
            <a:r>
              <a:rPr lang="ru-RU" baseline="30000" dirty="0">
                <a:latin typeface="Times New Roman"/>
                <a:ea typeface="Times New Roman"/>
              </a:rPr>
              <a:t>–</a:t>
            </a:r>
            <a:r>
              <a:rPr lang="ru-RU" dirty="0">
                <a:latin typeface="Times New Roman"/>
                <a:ea typeface="Times New Roman"/>
              </a:rPr>
              <a:t>, Са</a:t>
            </a:r>
            <a:r>
              <a:rPr lang="ru-RU" baseline="30000" dirty="0">
                <a:latin typeface="Times New Roman"/>
                <a:ea typeface="Times New Roman"/>
              </a:rPr>
              <a:t>2+</a:t>
            </a:r>
            <a:r>
              <a:rPr lang="ru-RU" dirty="0">
                <a:latin typeface="Times New Roman"/>
                <a:ea typeface="Times New Roman"/>
              </a:rPr>
              <a:t> и прочих ионов. </a:t>
            </a:r>
            <a:endParaRPr lang="ru-RU" dirty="0"/>
          </a:p>
        </p:txBody>
      </p:sp>
    </p:spTree>
    <p:extLst>
      <p:ext uri="{BB962C8B-B14F-4D97-AF65-F5344CB8AC3E}">
        <p14:creationId xmlns:p14="http://schemas.microsoft.com/office/powerpoint/2010/main" val="514641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11560" y="893471"/>
            <a:ext cx="6885384" cy="4713704"/>
          </a:xfrm>
        </p:spPr>
        <p:txBody>
          <a:bodyPr>
            <a:normAutofit lnSpcReduction="10000"/>
          </a:bodyPr>
          <a:lstStyle/>
          <a:p>
            <a:r>
              <a:rPr lang="ru-RU" dirty="0">
                <a:latin typeface="Times New Roman"/>
                <a:ea typeface="Times New Roman"/>
              </a:rPr>
              <a:t>Своеобразие  свойств воды связано с особенностями ее структуры, которая для жидкой воды еще полностью не установлена. Об этом свидетельствуют десятки гипотез строения воды. Зато хорошо известна структура льда, для которой характерна </a:t>
            </a:r>
            <a:r>
              <a:rPr lang="ru-RU" i="1" dirty="0">
                <a:latin typeface="Times New Roman"/>
                <a:ea typeface="Times New Roman"/>
              </a:rPr>
              <a:t>водородная связь. </a:t>
            </a:r>
            <a:r>
              <a:rPr lang="ru-RU" dirty="0">
                <a:latin typeface="Times New Roman"/>
                <a:ea typeface="Times New Roman"/>
              </a:rPr>
              <a:t>Н – единственный элемент, в атоме которого нет ни одной полностью заполненной электронной оболочки. Это накладывает резкий отпечаток на его поведение и, в частности, создает дополнительную слабую связь в молекуле воды, которая способна притягивать кислород соседних молекул</a:t>
            </a:r>
            <a:r>
              <a:rPr lang="ru-RU" dirty="0" smtClean="0">
                <a:latin typeface="Times New Roman"/>
                <a:ea typeface="Times New Roman"/>
              </a:rPr>
              <a:t>. </a:t>
            </a:r>
            <a:r>
              <a:rPr lang="ru-RU" dirty="0">
                <a:latin typeface="Times New Roman"/>
                <a:ea typeface="Times New Roman"/>
              </a:rPr>
              <a:t>Именно с этой «ажурностью» связывают способность льда плавать в жидкой воде (известно, что у подавляющего большинства соединений твердая фаза тяжелее жидкой). </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260648"/>
            <a:ext cx="1296144" cy="1265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855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latin typeface="Times New Roman" pitchFamily="18" charset="0"/>
                <a:cs typeface="Times New Roman" pitchFamily="18" charset="0"/>
              </a:rPr>
              <a:t>«Неправильными» у воды являются</a:t>
            </a:r>
            <a:br>
              <a:rPr lang="ru-RU" sz="3600" dirty="0">
                <a:latin typeface="Times New Roman" pitchFamily="18" charset="0"/>
                <a:cs typeface="Times New Roman" pitchFamily="18" charset="0"/>
              </a:rPr>
            </a:br>
            <a:endParaRPr lang="ru-RU" sz="3600" dirty="0">
              <a:latin typeface="Times New Roman" pitchFamily="18" charset="0"/>
              <a:cs typeface="Times New Roman" pitchFamily="18" charset="0"/>
            </a:endParaRPr>
          </a:p>
        </p:txBody>
      </p:sp>
      <p:sp>
        <p:nvSpPr>
          <p:cNvPr id="4" name="Объект 3"/>
          <p:cNvSpPr txBox="1">
            <a:spLocks noGrp="1"/>
          </p:cNvSpPr>
          <p:nvPr>
            <p:ph sz="quarter" idx="13"/>
          </p:nvPr>
        </p:nvSpPr>
        <p:spPr>
          <a:xfrm>
            <a:off x="467544" y="980728"/>
            <a:ext cx="8496944" cy="5336846"/>
          </a:xfrm>
          <a:prstGeom prst="rect">
            <a:avLst/>
          </a:prstGeom>
          <a:solidFill>
            <a:srgbClr val="92D050">
              <a:alpha val="60000"/>
            </a:srgbClr>
          </a:solidFill>
        </p:spPr>
        <p:txBody>
          <a:bodyPr wrap="square">
            <a:spAutoFit/>
          </a:bodyPr>
          <a:lstStyle/>
          <a:p>
            <a:pPr marL="342900" indent="-342900">
              <a:buFont typeface="+mj-lt"/>
              <a:buAutoNum type="arabicPeriod"/>
              <a:defRPr/>
            </a:pPr>
            <a:r>
              <a:rPr lang="ru-RU" sz="2400" dirty="0" smtClean="0">
                <a:latin typeface="Times New Roman" pitchFamily="18" charset="0"/>
                <a:cs typeface="Times New Roman" pitchFamily="18" charset="0"/>
              </a:rPr>
              <a:t>Аномально </a:t>
            </a:r>
            <a:r>
              <a:rPr lang="ru-RU" sz="2400" dirty="0">
                <a:latin typeface="Times New Roman" pitchFamily="18" charset="0"/>
                <a:cs typeface="Times New Roman" pitchFamily="18" charset="0"/>
              </a:rPr>
              <a:t>высокие температуры кипения и плавления</a:t>
            </a:r>
          </a:p>
          <a:p>
            <a:pPr marL="342900" indent="-342900">
              <a:buFont typeface="+mj-lt"/>
              <a:buAutoNum type="arabicPeriod"/>
              <a:defRPr/>
            </a:pPr>
            <a:r>
              <a:rPr lang="ru-RU" sz="2400" dirty="0">
                <a:latin typeface="Times New Roman" pitchFamily="18" charset="0"/>
                <a:cs typeface="Times New Roman" pitchFamily="18" charset="0"/>
              </a:rPr>
              <a:t>Аномальная зависимость плотности от температуры</a:t>
            </a:r>
          </a:p>
          <a:p>
            <a:pPr marL="342900" indent="-342900">
              <a:buFont typeface="+mj-lt"/>
              <a:buAutoNum type="arabicPeriod"/>
              <a:defRPr/>
            </a:pPr>
            <a:r>
              <a:rPr lang="ru-RU" sz="2400" dirty="0">
                <a:latin typeface="Times New Roman" pitchFamily="18" charset="0"/>
                <a:cs typeface="Times New Roman" pitchFamily="18" charset="0"/>
              </a:rPr>
              <a:t>Аномально высокое поверхностное натяжение</a:t>
            </a:r>
          </a:p>
          <a:p>
            <a:pPr marL="342900" indent="-342900">
              <a:buFont typeface="+mj-lt"/>
              <a:buAutoNum type="arabicPeriod"/>
              <a:defRPr/>
            </a:pPr>
            <a:r>
              <a:rPr lang="ru-RU" sz="2400" dirty="0">
                <a:latin typeface="Times New Roman" pitchFamily="18" charset="0"/>
                <a:cs typeface="Times New Roman" pitchFamily="18" charset="0"/>
              </a:rPr>
              <a:t>Аномально высокая теплоемкость</a:t>
            </a:r>
          </a:p>
          <a:p>
            <a:pPr marL="342900" indent="-342900" algn="ctr">
              <a:defRPr/>
            </a:pPr>
            <a:r>
              <a:rPr lang="ru-RU" sz="2400" dirty="0">
                <a:latin typeface="Times New Roman" pitchFamily="18" charset="0"/>
                <a:cs typeface="Times New Roman" pitchFamily="18" charset="0"/>
              </a:rPr>
              <a:t>и другие </a:t>
            </a:r>
            <a:r>
              <a:rPr lang="ru-RU" sz="2400" dirty="0" smtClean="0">
                <a:latin typeface="Times New Roman" pitchFamily="18" charset="0"/>
                <a:cs typeface="Times New Roman" pitchFamily="18" charset="0"/>
              </a:rPr>
              <a:t>свойства</a:t>
            </a:r>
          </a:p>
          <a:p>
            <a:pPr marL="342900" indent="-342900" algn="ctr">
              <a:defRPr/>
            </a:pPr>
            <a:endParaRPr lang="ru-RU" sz="2400" dirty="0">
              <a:latin typeface="Times New Roman" pitchFamily="18" charset="0"/>
              <a:cs typeface="Times New Roman" pitchFamily="18" charset="0"/>
            </a:endParaRPr>
          </a:p>
          <a:p>
            <a:pPr marL="342900" indent="-342900" algn="ctr">
              <a:defRPr/>
            </a:pPr>
            <a:endParaRPr lang="ru-RU" sz="2400" dirty="0">
              <a:latin typeface="Times New Roman" pitchFamily="18" charset="0"/>
              <a:cs typeface="Times New Roman" pitchFamily="18" charset="0"/>
            </a:endParaRPr>
          </a:p>
          <a:p>
            <a:pPr marL="342900" indent="-342900" algn="ctr">
              <a:defRPr/>
            </a:pPr>
            <a:endParaRPr lang="ru-RU" sz="2400" dirty="0" smtClean="0">
              <a:latin typeface="Times New Roman" pitchFamily="18" charset="0"/>
              <a:cs typeface="Times New Roman" pitchFamily="18" charset="0"/>
            </a:endParaRPr>
          </a:p>
          <a:p>
            <a:pPr marL="342900" indent="-342900" algn="ctr">
              <a:defRPr/>
            </a:pPr>
            <a:endParaRPr lang="ru-RU" sz="2400" dirty="0">
              <a:latin typeface="Times New Roman" pitchFamily="18" charset="0"/>
              <a:cs typeface="Times New Roman" pitchFamily="18" charset="0"/>
            </a:endParaRPr>
          </a:p>
          <a:p>
            <a:pPr marL="342900" indent="-342900" algn="ctr">
              <a:defRPr/>
            </a:pPr>
            <a:endParaRPr lang="ru-RU" sz="2400" dirty="0" smtClean="0">
              <a:latin typeface="Times New Roman" pitchFamily="18" charset="0"/>
              <a:cs typeface="Times New Roman" pitchFamily="18" charset="0"/>
            </a:endParaRPr>
          </a:p>
          <a:p>
            <a:pPr marL="342900" indent="-342900" algn="ctr">
              <a:defRPr/>
            </a:pPr>
            <a:endParaRPr lang="ru-RU" sz="2400" dirty="0">
              <a:latin typeface="Times New Roman" pitchFamily="18" charset="0"/>
              <a:cs typeface="Times New Roman" pitchFamily="18" charset="0"/>
            </a:endParaRPr>
          </a:p>
          <a:p>
            <a:pPr marL="342900" indent="-342900" algn="ctr">
              <a:defRPr/>
            </a:pP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562493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5122" name="Picture 2" descr="J:\Мама\мама\Химия\Вода\Для презентаций о воде\Температуры.jpg"/>
          <p:cNvPicPr>
            <a:picLocks noChangeAspect="1" noChangeArrowheads="1"/>
          </p:cNvPicPr>
          <p:nvPr/>
        </p:nvPicPr>
        <p:blipFill>
          <a:blip r:embed="rId2" cstate="email"/>
          <a:srcRect/>
          <a:stretch>
            <a:fillRect/>
          </a:stretch>
        </p:blipFill>
        <p:spPr bwMode="auto">
          <a:xfrm>
            <a:off x="4643438" y="357188"/>
            <a:ext cx="3922712" cy="5786437"/>
          </a:xfrm>
          <a:prstGeom prst="rect">
            <a:avLst/>
          </a:prstGeom>
          <a:noFill/>
          <a:ln w="9525">
            <a:noFill/>
            <a:miter lim="800000"/>
            <a:headEnd/>
            <a:tailEnd/>
          </a:ln>
        </p:spPr>
      </p:pic>
      <p:sp>
        <p:nvSpPr>
          <p:cNvPr id="5123" name="TextBox 2"/>
          <p:cNvSpPr txBox="1">
            <a:spLocks noChangeArrowheads="1"/>
          </p:cNvSpPr>
          <p:nvPr/>
        </p:nvSpPr>
        <p:spPr bwMode="auto">
          <a:xfrm>
            <a:off x="500063" y="785813"/>
            <a:ext cx="3714750" cy="3416300"/>
          </a:xfrm>
          <a:prstGeom prst="rect">
            <a:avLst/>
          </a:prstGeom>
          <a:noFill/>
          <a:ln w="9525">
            <a:noFill/>
            <a:miter lim="800000"/>
            <a:headEnd/>
            <a:tailEnd/>
          </a:ln>
        </p:spPr>
        <p:txBody>
          <a:bodyPr>
            <a:spAutoFit/>
          </a:bodyPr>
          <a:lstStyle/>
          <a:p>
            <a:pPr fontAlgn="base">
              <a:spcBef>
                <a:spcPct val="0"/>
              </a:spcBef>
              <a:spcAft>
                <a:spcPct val="0"/>
              </a:spcAft>
            </a:pPr>
            <a:r>
              <a:rPr lang="ru-RU" sz="2400">
                <a:solidFill>
                  <a:prstClr val="black"/>
                </a:solidFill>
                <a:latin typeface="Arial Black" pitchFamily="34" charset="0"/>
              </a:rPr>
              <a:t>Сравнение свойств водородных соединений в ряду: Н</a:t>
            </a:r>
            <a:r>
              <a:rPr lang="ru-RU" sz="2400" baseline="-25000">
                <a:solidFill>
                  <a:prstClr val="black"/>
                </a:solidFill>
                <a:latin typeface="Arial Black" pitchFamily="34" charset="0"/>
              </a:rPr>
              <a:t>2</a:t>
            </a:r>
            <a:r>
              <a:rPr lang="ru-RU" sz="2400">
                <a:solidFill>
                  <a:prstClr val="black"/>
                </a:solidFill>
                <a:latin typeface="Arial Black" pitchFamily="34" charset="0"/>
              </a:rPr>
              <a:t>О, Н</a:t>
            </a:r>
            <a:r>
              <a:rPr lang="ru-RU" sz="2400" baseline="-25000">
                <a:solidFill>
                  <a:prstClr val="black"/>
                </a:solidFill>
                <a:latin typeface="Arial Black" pitchFamily="34" charset="0"/>
              </a:rPr>
              <a:t>2</a:t>
            </a:r>
            <a:r>
              <a:rPr lang="en-US" sz="2400">
                <a:solidFill>
                  <a:prstClr val="black"/>
                </a:solidFill>
                <a:latin typeface="Arial Black" pitchFamily="34" charset="0"/>
              </a:rPr>
              <a:t>S</a:t>
            </a:r>
            <a:r>
              <a:rPr lang="ru-RU" sz="2400">
                <a:solidFill>
                  <a:prstClr val="black"/>
                </a:solidFill>
                <a:latin typeface="Arial Black" pitchFamily="34" charset="0"/>
              </a:rPr>
              <a:t>, Н</a:t>
            </a:r>
            <a:r>
              <a:rPr lang="ru-RU" sz="2400" baseline="-25000">
                <a:solidFill>
                  <a:prstClr val="black"/>
                </a:solidFill>
                <a:latin typeface="Arial Black" pitchFamily="34" charset="0"/>
              </a:rPr>
              <a:t>2</a:t>
            </a:r>
            <a:r>
              <a:rPr lang="en-US" sz="2400">
                <a:solidFill>
                  <a:prstClr val="black"/>
                </a:solidFill>
                <a:latin typeface="Arial Black" pitchFamily="34" charset="0"/>
              </a:rPr>
              <a:t>Se, H</a:t>
            </a:r>
            <a:r>
              <a:rPr lang="en-US" sz="2400" baseline="-25000">
                <a:solidFill>
                  <a:prstClr val="black"/>
                </a:solidFill>
                <a:latin typeface="Arial Black" pitchFamily="34" charset="0"/>
              </a:rPr>
              <a:t>2</a:t>
            </a:r>
            <a:r>
              <a:rPr lang="en-US" sz="2400">
                <a:solidFill>
                  <a:prstClr val="black"/>
                </a:solidFill>
                <a:latin typeface="Arial Black" pitchFamily="34" charset="0"/>
              </a:rPr>
              <a:t>Te</a:t>
            </a:r>
            <a:r>
              <a:rPr lang="ru-RU" sz="2400">
                <a:solidFill>
                  <a:prstClr val="black"/>
                </a:solidFill>
                <a:latin typeface="Arial Black" pitchFamily="34" charset="0"/>
              </a:rPr>
              <a:t> показывает, что вода должна замерзать при </a:t>
            </a:r>
          </a:p>
          <a:p>
            <a:pPr fontAlgn="base">
              <a:spcBef>
                <a:spcPct val="0"/>
              </a:spcBef>
              <a:spcAft>
                <a:spcPct val="0"/>
              </a:spcAft>
            </a:pPr>
            <a:r>
              <a:rPr lang="ru-RU" sz="2400">
                <a:solidFill>
                  <a:prstClr val="black"/>
                </a:solidFill>
                <a:latin typeface="Arial Black" pitchFamily="34" charset="0"/>
              </a:rPr>
              <a:t>-100˚С и закипать при -80˚С</a:t>
            </a:r>
          </a:p>
        </p:txBody>
      </p:sp>
    </p:spTree>
    <p:extLst>
      <p:ext uri="{BB962C8B-B14F-4D97-AF65-F5344CB8AC3E}">
        <p14:creationId xmlns:p14="http://schemas.microsoft.com/office/powerpoint/2010/main" val="16258050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6146" name="Picture 2" descr="J:\Мама\мама\Химия\Вода\Для презентаций о воде\Водоем зимой.bmp"/>
          <p:cNvPicPr>
            <a:picLocks noChangeAspect="1" noChangeArrowheads="1"/>
          </p:cNvPicPr>
          <p:nvPr/>
        </p:nvPicPr>
        <p:blipFill>
          <a:blip r:embed="rId2" cstate="email"/>
          <a:srcRect/>
          <a:stretch>
            <a:fillRect/>
          </a:stretch>
        </p:blipFill>
        <p:spPr bwMode="auto">
          <a:xfrm>
            <a:off x="142875" y="142875"/>
            <a:ext cx="4876800" cy="3657600"/>
          </a:xfrm>
          <a:prstGeom prst="rect">
            <a:avLst/>
          </a:prstGeom>
          <a:noFill/>
          <a:ln w="9525">
            <a:noFill/>
            <a:miter lim="800000"/>
            <a:headEnd/>
            <a:tailEnd/>
          </a:ln>
        </p:spPr>
      </p:pic>
      <p:pic>
        <p:nvPicPr>
          <p:cNvPr id="6148" name="Picture 3" descr="J:\Мама\мама\Химия\Вода\Для презентаций о воде\водоем\4.jpg"/>
          <p:cNvPicPr>
            <a:picLocks noChangeAspect="1" noChangeArrowheads="1"/>
          </p:cNvPicPr>
          <p:nvPr/>
        </p:nvPicPr>
        <p:blipFill>
          <a:blip r:embed="rId3" cstate="email"/>
          <a:srcRect/>
          <a:stretch>
            <a:fillRect/>
          </a:stretch>
        </p:blipFill>
        <p:spPr bwMode="auto">
          <a:xfrm>
            <a:off x="785813" y="4071938"/>
            <a:ext cx="3357562" cy="2343150"/>
          </a:xfrm>
          <a:prstGeom prst="rect">
            <a:avLst/>
          </a:prstGeom>
          <a:noFill/>
          <a:ln w="9525">
            <a:noFill/>
            <a:miter lim="800000"/>
            <a:headEnd/>
            <a:tailEnd/>
          </a:ln>
        </p:spPr>
      </p:pic>
      <p:sp>
        <p:nvSpPr>
          <p:cNvPr id="2" name="Прямоугольник 1"/>
          <p:cNvSpPr/>
          <p:nvPr/>
        </p:nvSpPr>
        <p:spPr>
          <a:xfrm>
            <a:off x="5148064" y="172153"/>
            <a:ext cx="3816424" cy="5509200"/>
          </a:xfrm>
          <a:prstGeom prst="rect">
            <a:avLst/>
          </a:prstGeom>
        </p:spPr>
        <p:txBody>
          <a:bodyPr wrap="square">
            <a:spAutoFit/>
          </a:bodyPr>
          <a:lstStyle/>
          <a:p>
            <a:pPr marL="342900" lvl="0" indent="-342900">
              <a:spcBef>
                <a:spcPct val="20000"/>
              </a:spcBef>
              <a:buFont typeface="Arial" pitchFamily="34" charset="0"/>
              <a:buChar char="•"/>
            </a:pPr>
            <a:r>
              <a:rPr lang="ru-RU" sz="3200" dirty="0">
                <a:solidFill>
                  <a:prstClr val="black"/>
                </a:solidFill>
                <a:latin typeface="Times New Roman"/>
                <a:ea typeface="Times New Roman"/>
              </a:rPr>
              <a:t>Плотность воды максимальная при температуре +4º. Это дает возможность не промерзать водоемам до дна и существовать  в них живым организмам  и зимой</a:t>
            </a:r>
            <a:endParaRPr lang="ru-RU" sz="3200" dirty="0">
              <a:solidFill>
                <a:prstClr val="black"/>
              </a:solidFill>
            </a:endParaRPr>
          </a:p>
        </p:txBody>
      </p:sp>
    </p:spTree>
    <p:extLst>
      <p:ext uri="{BB962C8B-B14F-4D97-AF65-F5344CB8AC3E}">
        <p14:creationId xmlns:p14="http://schemas.microsoft.com/office/powerpoint/2010/main" val="22040322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7170" name="Picture 2" descr="J:\Мама\мама\Химия\Вода\Для презентаций о воде\EARTH.JPG"/>
          <p:cNvPicPr>
            <a:picLocks noChangeAspect="1" noChangeArrowheads="1"/>
          </p:cNvPicPr>
          <p:nvPr/>
        </p:nvPicPr>
        <p:blipFill>
          <a:blip r:embed="rId3" cstate="email"/>
          <a:srcRect/>
          <a:stretch>
            <a:fillRect/>
          </a:stretch>
        </p:blipFill>
        <p:spPr bwMode="auto">
          <a:xfrm>
            <a:off x="3000375" y="1785938"/>
            <a:ext cx="5983288" cy="4429125"/>
          </a:xfrm>
          <a:prstGeom prst="rect">
            <a:avLst/>
          </a:prstGeom>
          <a:noFill/>
          <a:ln w="9525">
            <a:noFill/>
            <a:miter lim="800000"/>
            <a:headEnd/>
            <a:tailEnd/>
          </a:ln>
        </p:spPr>
      </p:pic>
      <p:sp>
        <p:nvSpPr>
          <p:cNvPr id="7171" name="Rectangle 3"/>
          <p:cNvSpPr>
            <a:spLocks noChangeArrowheads="1"/>
          </p:cNvSpPr>
          <p:nvPr/>
        </p:nvSpPr>
        <p:spPr bwMode="auto">
          <a:xfrm>
            <a:off x="357188" y="102583"/>
            <a:ext cx="8501062" cy="1569660"/>
          </a:xfrm>
          <a:prstGeom prst="rect">
            <a:avLst/>
          </a:prstGeom>
          <a:noFill/>
          <a:ln w="9525">
            <a:noFill/>
            <a:miter lim="800000"/>
            <a:headEnd/>
            <a:tailEnd/>
          </a:ln>
        </p:spPr>
        <p:txBody>
          <a:bodyPr anchor="ctr">
            <a:spAutoFit/>
          </a:bodyPr>
          <a:lstStyle/>
          <a:p>
            <a:pPr algn="just" fontAlgn="base">
              <a:spcBef>
                <a:spcPct val="0"/>
              </a:spcBef>
              <a:spcAft>
                <a:spcPct val="0"/>
              </a:spcAft>
            </a:pPr>
            <a:r>
              <a:rPr lang="ru-RU" sz="2400" dirty="0">
                <a:solidFill>
                  <a:prstClr val="black"/>
                </a:solidFill>
                <a:latin typeface="Times New Roman" pitchFamily="18" charset="0"/>
                <a:cs typeface="Times New Roman" pitchFamily="18" charset="0"/>
              </a:rPr>
              <a:t>Вода имеет очень большую удельную теплоемкость. Чтобы нагреть на 1 </a:t>
            </a:r>
            <a:r>
              <a:rPr lang="ru-RU" sz="2400" baseline="30000" dirty="0">
                <a:solidFill>
                  <a:prstClr val="black"/>
                </a:solidFill>
                <a:latin typeface="Times New Roman" pitchFamily="18" charset="0"/>
                <a:cs typeface="Times New Roman" pitchFamily="18" charset="0"/>
              </a:rPr>
              <a:t>0</a:t>
            </a:r>
            <a:r>
              <a:rPr lang="ru-RU" sz="2400" dirty="0">
                <a:solidFill>
                  <a:prstClr val="black"/>
                </a:solidFill>
                <a:latin typeface="Times New Roman" pitchFamily="18" charset="0"/>
                <a:cs typeface="Times New Roman" pitchFamily="18" charset="0"/>
              </a:rPr>
              <a:t> 1 г воды, надо затратить тепла в 10-20 раз больше, чем для других веществ. Поглощая теплоту летом и отдавая ее зимой, океан смягчает климат на планете. </a:t>
            </a:r>
          </a:p>
        </p:txBody>
      </p:sp>
      <p:sp>
        <p:nvSpPr>
          <p:cNvPr id="7172" name="TextBox 3"/>
          <p:cNvSpPr txBox="1">
            <a:spLocks noChangeArrowheads="1"/>
          </p:cNvSpPr>
          <p:nvPr/>
        </p:nvSpPr>
        <p:spPr bwMode="auto">
          <a:xfrm>
            <a:off x="357188" y="1916832"/>
            <a:ext cx="2500312" cy="4524315"/>
          </a:xfrm>
          <a:prstGeom prst="rect">
            <a:avLst/>
          </a:prstGeom>
          <a:noFill/>
          <a:ln w="9525">
            <a:noFill/>
            <a:miter lim="800000"/>
            <a:headEnd/>
            <a:tailEnd/>
          </a:ln>
        </p:spPr>
        <p:txBody>
          <a:bodyPr wrap="square">
            <a:spAutoFit/>
          </a:bodyPr>
          <a:lstStyle/>
          <a:p>
            <a:pPr algn="ctr" fontAlgn="base">
              <a:spcBef>
                <a:spcPct val="0"/>
              </a:spcBef>
              <a:spcAft>
                <a:spcPct val="0"/>
              </a:spcAft>
            </a:pPr>
            <a:r>
              <a:rPr lang="ru-RU" sz="2400" dirty="0">
                <a:solidFill>
                  <a:prstClr val="black"/>
                </a:solidFill>
                <a:latin typeface="Times New Roman" pitchFamily="18" charset="0"/>
                <a:cs typeface="Times New Roman" pitchFamily="18" charset="0"/>
              </a:rPr>
              <a:t>Если бы не было столь высокой теплоемкости и ¾ планеты не были бы покрыты водой, зимой Земля превратилась в ледяную пустыню, а летом – выгорела от жары.</a:t>
            </a:r>
          </a:p>
        </p:txBody>
      </p:sp>
    </p:spTree>
    <p:extLst>
      <p:ext uri="{BB962C8B-B14F-4D97-AF65-F5344CB8AC3E}">
        <p14:creationId xmlns:p14="http://schemas.microsoft.com/office/powerpoint/2010/main" val="3619829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9218" name="Picture 2" descr="J:\Мама\мама\Химия\Вода\Для презентаций о воде\водоем\8.jpg"/>
          <p:cNvPicPr>
            <a:picLocks noChangeAspect="1" noChangeArrowheads="1"/>
          </p:cNvPicPr>
          <p:nvPr/>
        </p:nvPicPr>
        <p:blipFill>
          <a:blip r:embed="rId2" cstate="email"/>
          <a:srcRect/>
          <a:stretch>
            <a:fillRect/>
          </a:stretch>
        </p:blipFill>
        <p:spPr bwMode="auto">
          <a:xfrm>
            <a:off x="142875" y="2428875"/>
            <a:ext cx="2909888" cy="2000250"/>
          </a:xfrm>
          <a:prstGeom prst="rect">
            <a:avLst/>
          </a:prstGeom>
          <a:noFill/>
          <a:ln w="9525">
            <a:noFill/>
            <a:miter lim="800000"/>
            <a:headEnd/>
            <a:tailEnd/>
          </a:ln>
        </p:spPr>
      </p:pic>
      <p:pic>
        <p:nvPicPr>
          <p:cNvPr id="9219" name="Picture 3" descr="J:\Мама\мама\Химия\Вода\Для презентаций о воде\водоем\47.jpg"/>
          <p:cNvPicPr>
            <a:picLocks noChangeAspect="1" noChangeArrowheads="1"/>
          </p:cNvPicPr>
          <p:nvPr/>
        </p:nvPicPr>
        <p:blipFill>
          <a:blip r:embed="rId3" cstate="email"/>
          <a:srcRect/>
          <a:stretch>
            <a:fillRect/>
          </a:stretch>
        </p:blipFill>
        <p:spPr bwMode="auto">
          <a:xfrm>
            <a:off x="142875" y="614363"/>
            <a:ext cx="2928938" cy="1814512"/>
          </a:xfrm>
          <a:prstGeom prst="rect">
            <a:avLst/>
          </a:prstGeom>
          <a:noFill/>
          <a:ln w="9525">
            <a:noFill/>
            <a:miter lim="800000"/>
            <a:headEnd/>
            <a:tailEnd/>
          </a:ln>
        </p:spPr>
      </p:pic>
      <p:pic>
        <p:nvPicPr>
          <p:cNvPr id="9220" name="Picture 4" descr="J:\Мама\мама\Химия\Вода\Для презентаций о воде\водоем\9.jpg"/>
          <p:cNvPicPr>
            <a:picLocks noChangeAspect="1" noChangeArrowheads="1"/>
          </p:cNvPicPr>
          <p:nvPr/>
        </p:nvPicPr>
        <p:blipFill>
          <a:blip r:embed="rId4" cstate="email"/>
          <a:srcRect/>
          <a:stretch>
            <a:fillRect/>
          </a:stretch>
        </p:blipFill>
        <p:spPr bwMode="auto">
          <a:xfrm>
            <a:off x="142875" y="4446588"/>
            <a:ext cx="2928938" cy="2197100"/>
          </a:xfrm>
          <a:prstGeom prst="rect">
            <a:avLst/>
          </a:prstGeom>
          <a:noFill/>
          <a:ln w="9525">
            <a:noFill/>
            <a:miter lim="800000"/>
            <a:headEnd/>
            <a:tailEnd/>
          </a:ln>
        </p:spPr>
      </p:pic>
      <p:sp>
        <p:nvSpPr>
          <p:cNvPr id="9221" name="TextBox 4"/>
          <p:cNvSpPr txBox="1">
            <a:spLocks noChangeArrowheads="1"/>
          </p:cNvSpPr>
          <p:nvPr/>
        </p:nvSpPr>
        <p:spPr bwMode="auto">
          <a:xfrm>
            <a:off x="3071813" y="263525"/>
            <a:ext cx="5786437" cy="1938992"/>
          </a:xfrm>
          <a:prstGeom prst="rect">
            <a:avLst/>
          </a:prstGeom>
          <a:noFill/>
          <a:ln w="9525">
            <a:noFill/>
            <a:miter lim="800000"/>
            <a:headEnd/>
            <a:tailEnd/>
          </a:ln>
        </p:spPr>
        <p:txBody>
          <a:bodyPr>
            <a:spAutoFit/>
          </a:bodyPr>
          <a:lstStyle/>
          <a:p>
            <a:pPr algn="just" fontAlgn="base">
              <a:spcBef>
                <a:spcPct val="0"/>
              </a:spcBef>
              <a:spcAft>
                <a:spcPct val="0"/>
              </a:spcAft>
            </a:pPr>
            <a:r>
              <a:rPr lang="ru-RU" sz="2400" dirty="0">
                <a:solidFill>
                  <a:prstClr val="black"/>
                </a:solidFill>
                <a:latin typeface="Times New Roman" pitchFamily="18" charset="0"/>
                <a:cs typeface="Times New Roman" pitchFamily="18" charset="0"/>
              </a:rPr>
              <a:t>Аномально высокое поверхностное натяжение не только позволяет водомеркам бегать по поверхности воды, но, главное, поднимает воду по капиллярам, питая растения</a:t>
            </a:r>
          </a:p>
        </p:txBody>
      </p:sp>
      <p:pic>
        <p:nvPicPr>
          <p:cNvPr id="9222" name="Picture 5" descr="J:\Мама\мама\Химия\Вода\Для презентаций о воде\_R_IS_1.JPG"/>
          <p:cNvPicPr>
            <a:picLocks noChangeAspect="1" noChangeArrowheads="1"/>
          </p:cNvPicPr>
          <p:nvPr/>
        </p:nvPicPr>
        <p:blipFill>
          <a:blip r:embed="rId5" cstate="email"/>
          <a:srcRect/>
          <a:stretch>
            <a:fillRect/>
          </a:stretch>
        </p:blipFill>
        <p:spPr bwMode="auto">
          <a:xfrm>
            <a:off x="3068638" y="2571750"/>
            <a:ext cx="6013450" cy="4124325"/>
          </a:xfrm>
          <a:prstGeom prst="rect">
            <a:avLst/>
          </a:prstGeom>
          <a:noFill/>
          <a:ln w="9525">
            <a:noFill/>
            <a:miter lim="800000"/>
            <a:headEnd/>
            <a:tailEnd/>
          </a:ln>
        </p:spPr>
      </p:pic>
    </p:spTree>
    <p:extLst>
      <p:ext uri="{BB962C8B-B14F-4D97-AF65-F5344CB8AC3E}">
        <p14:creationId xmlns:p14="http://schemas.microsoft.com/office/powerpoint/2010/main" val="3728340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1066800" y="533400"/>
            <a:ext cx="7543800" cy="457200"/>
          </a:xfrm>
          <a:prstGeom prst="rect">
            <a:avLst/>
          </a:prstGeom>
          <a:noFill/>
          <a:ln w="9525">
            <a:noFill/>
            <a:miter lim="800000"/>
            <a:headEnd/>
            <a:tailEnd/>
          </a:ln>
          <a:effectLst/>
        </p:spPr>
        <p:txBody>
          <a:bodyPr>
            <a:spAutoFit/>
          </a:bodyPr>
          <a:lstStyle/>
          <a:p>
            <a:pPr fontAlgn="base">
              <a:spcBef>
                <a:spcPct val="50000"/>
              </a:spcBef>
              <a:spcAft>
                <a:spcPct val="0"/>
              </a:spcAft>
            </a:pPr>
            <a:endParaRPr lang="ru-RU">
              <a:solidFill>
                <a:prstClr val="black"/>
              </a:solidFill>
              <a:latin typeface="Arial" charset="0"/>
            </a:endParaRPr>
          </a:p>
        </p:txBody>
      </p:sp>
      <p:sp>
        <p:nvSpPr>
          <p:cNvPr id="103427" name="Text Box 3"/>
          <p:cNvSpPr txBox="1">
            <a:spLocks noChangeArrowheads="1"/>
          </p:cNvSpPr>
          <p:nvPr/>
        </p:nvSpPr>
        <p:spPr bwMode="auto">
          <a:xfrm>
            <a:off x="500034" y="533400"/>
            <a:ext cx="8072494" cy="1569660"/>
          </a:xfrm>
          <a:prstGeom prst="rect">
            <a:avLst/>
          </a:prstGeom>
          <a:noFill/>
          <a:ln w="9525">
            <a:noFill/>
            <a:miter lim="800000"/>
            <a:headEnd/>
            <a:tailEnd/>
          </a:ln>
          <a:effectLst/>
        </p:spPr>
        <p:txBody>
          <a:bodyPr wrap="square">
            <a:spAutoFit/>
          </a:bodyPr>
          <a:lstStyle/>
          <a:p>
            <a:pPr fontAlgn="base">
              <a:spcBef>
                <a:spcPct val="50000"/>
              </a:spcBef>
              <a:spcAft>
                <a:spcPct val="0"/>
              </a:spcAft>
            </a:pPr>
            <a:r>
              <a:rPr lang="ru-RU" sz="2400" dirty="0" smtClean="0">
                <a:latin typeface="Times New Roman" pitchFamily="18" charset="0"/>
                <a:cs typeface="Times New Roman" pitchFamily="18" charset="0"/>
              </a:rPr>
              <a:t>Аномальная температура </a:t>
            </a:r>
            <a:r>
              <a:rPr lang="ru-RU" sz="2400" dirty="0">
                <a:latin typeface="Times New Roman" pitchFamily="18" charset="0"/>
                <a:cs typeface="Times New Roman" pitchFamily="18" charset="0"/>
              </a:rPr>
              <a:t>плавления . </a:t>
            </a:r>
            <a:r>
              <a:rPr lang="ru-RU" sz="2400" dirty="0">
                <a:latin typeface="Times New Roman" pitchFamily="18" charset="0"/>
                <a:cs typeface="Times New Roman" pitchFamily="18" charset="0"/>
              </a:rPr>
              <a:t>Среди гидридов элементов </a:t>
            </a:r>
            <a:r>
              <a:rPr lang="en-US" sz="2400" dirty="0">
                <a:latin typeface="Times New Roman" pitchFamily="18" charset="0"/>
                <a:cs typeface="Times New Roman" pitchFamily="18" charset="0"/>
              </a:rPr>
              <a:t>VI </a:t>
            </a:r>
            <a:r>
              <a:rPr lang="ru-RU" sz="2400" dirty="0">
                <a:latin typeface="Times New Roman" pitchFamily="18" charset="0"/>
                <a:cs typeface="Times New Roman" pitchFamily="18" charset="0"/>
              </a:rPr>
              <a:t>группы вода нарушает порядок : она должна была бы плавиться при      -100°С, а ледяные сосульки тают при 0°С.</a:t>
            </a:r>
          </a:p>
        </p:txBody>
      </p:sp>
      <p:graphicFrame>
        <p:nvGraphicFramePr>
          <p:cNvPr id="103434" name="Object 10"/>
          <p:cNvGraphicFramePr>
            <a:graphicFrameLocks noChangeAspect="1"/>
          </p:cNvGraphicFramePr>
          <p:nvPr/>
        </p:nvGraphicFramePr>
        <p:xfrm>
          <a:off x="1000100" y="2714620"/>
          <a:ext cx="7213600" cy="3594100"/>
        </p:xfrm>
        <a:graphic>
          <a:graphicData uri="http://schemas.openxmlformats.org/presentationml/2006/ole">
            <mc:AlternateContent xmlns:mc="http://schemas.openxmlformats.org/markup-compatibility/2006">
              <mc:Choice xmlns:v="urn:schemas-microsoft-com:vml" Requires="v">
                <p:oleObj spid="_x0000_s2051" name="Диаграмма" r:id="rId3" imgW="4876800" imgH="2428964" progId="Excel.Sheet.8">
                  <p:embed/>
                </p:oleObj>
              </mc:Choice>
              <mc:Fallback>
                <p:oleObj name="Диаграмма" r:id="rId3" imgW="4876800" imgH="2428964"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100" y="2714620"/>
                        <a:ext cx="7213600" cy="359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3099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1000"/>
                                  </p:stCondLst>
                                  <p:childTnLst>
                                    <p:set>
                                      <p:cBhvr>
                                        <p:cTn id="6" dur="1" fill="hold">
                                          <p:stCondLst>
                                            <p:cond delay="0"/>
                                          </p:stCondLst>
                                        </p:cTn>
                                        <p:tgtEl>
                                          <p:spTgt spid="103427"/>
                                        </p:tgtEl>
                                        <p:attrNameLst>
                                          <p:attrName>style.visibility</p:attrName>
                                        </p:attrNameLst>
                                      </p:cBhvr>
                                      <p:to>
                                        <p:strVal val="visible"/>
                                      </p:to>
                                    </p:set>
                                    <p:anim calcmode="lin" valueType="num">
                                      <p:cBhvr additive="base">
                                        <p:cTn id="7" dur="500" fill="hold"/>
                                        <p:tgtEl>
                                          <p:spTgt spid="103427"/>
                                        </p:tgtEl>
                                        <p:attrNameLst>
                                          <p:attrName>ppt_x</p:attrName>
                                        </p:attrNameLst>
                                      </p:cBhvr>
                                      <p:tavLst>
                                        <p:tav tm="0">
                                          <p:val>
                                            <p:strVal val="#ppt_x"/>
                                          </p:val>
                                        </p:tav>
                                        <p:tav tm="100000">
                                          <p:val>
                                            <p:strVal val="#ppt_x"/>
                                          </p:val>
                                        </p:tav>
                                      </p:tavLst>
                                    </p:anim>
                                    <p:anim calcmode="lin" valueType="num">
                                      <p:cBhvr additive="base">
                                        <p:cTn id="8" dur="500" fill="hold"/>
                                        <p:tgtEl>
                                          <p:spTgt spid="103427"/>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9" presetClass="entr" presetSubtype="0" fill="hold" grpId="0" nodeType="afterEffect">
                                  <p:stCondLst>
                                    <p:cond delay="1000"/>
                                  </p:stCondLst>
                                  <p:childTnLst>
                                    <p:set>
                                      <p:cBhvr>
                                        <p:cTn id="11" dur="1" fill="hold">
                                          <p:stCondLst>
                                            <p:cond delay="0"/>
                                          </p:stCondLst>
                                        </p:cTn>
                                        <p:tgtEl>
                                          <p:spTgt spid="103434"/>
                                        </p:tgtEl>
                                        <p:attrNameLst>
                                          <p:attrName>style.visibility</p:attrName>
                                        </p:attrNameLst>
                                      </p:cBhvr>
                                      <p:to>
                                        <p:strVal val="visible"/>
                                      </p:to>
                                    </p:set>
                                    <p:animEffect transition="in" filter="dissolve">
                                      <p:cBhvr>
                                        <p:cTn id="12" dur="500"/>
                                        <p:tgtEl>
                                          <p:spTgt spid="103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autoUpdateAnimBg="0"/>
      <p:bldOleChart spid="1034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748" y="260648"/>
            <a:ext cx="8229600" cy="634082"/>
          </a:xfrm>
        </p:spPr>
        <p:txBody>
          <a:bodyPr>
            <a:normAutofit fontScale="90000"/>
          </a:bodyPr>
          <a:lstStyle/>
          <a:p>
            <a:r>
              <a:rPr lang="en-US" sz="3200" dirty="0">
                <a:solidFill>
                  <a:srgbClr val="C00000"/>
                </a:solidFill>
              </a:rPr>
              <a:t>The range of anomalous properties of water</a:t>
            </a:r>
            <a:endParaRPr lang="ru-RU" sz="3200" dirty="0">
              <a:solidFill>
                <a:srgbClr val="C00000"/>
              </a:solidFill>
            </a:endParaRPr>
          </a:p>
        </p:txBody>
      </p:sp>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2819" y="2558319"/>
            <a:ext cx="3028572" cy="2990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987824" y="620688"/>
            <a:ext cx="6156176" cy="6001643"/>
          </a:xfrm>
          <a:prstGeom prst="rect">
            <a:avLst/>
          </a:prstGeom>
        </p:spPr>
        <p:txBody>
          <a:bodyPr wrap="square">
            <a:spAutoFit/>
          </a:bodyPr>
          <a:lstStyle/>
          <a:p>
            <a:r>
              <a:rPr lang="en-US" sz="2400" dirty="0"/>
              <a:t>The anomalies of water appear </a:t>
            </a:r>
            <a:r>
              <a:rPr lang="ru-RU" sz="2400" dirty="0" smtClean="0"/>
              <a:t>показаны </a:t>
            </a:r>
            <a:r>
              <a:rPr lang="en-US" sz="2400" dirty="0" smtClean="0"/>
              <a:t>as </a:t>
            </a:r>
            <a:r>
              <a:rPr lang="en-US" sz="2400" dirty="0"/>
              <a:t>a hierarchy </a:t>
            </a:r>
            <a:r>
              <a:rPr lang="ru-RU" sz="2400" dirty="0" smtClean="0"/>
              <a:t>иерархии </a:t>
            </a:r>
            <a:r>
              <a:rPr lang="en-US" sz="2400" dirty="0" smtClean="0"/>
              <a:t>of </a:t>
            </a:r>
            <a:r>
              <a:rPr lang="en-US" sz="2400" dirty="0"/>
              <a:t>effects with different </a:t>
            </a:r>
            <a:r>
              <a:rPr lang="en-US" sz="2400" dirty="0" smtClean="0"/>
              <a:t>bounds</a:t>
            </a:r>
            <a:r>
              <a:rPr lang="ru-RU" sz="2400" dirty="0" smtClean="0"/>
              <a:t> - пределами</a:t>
            </a:r>
            <a:r>
              <a:rPr lang="en-US" sz="2400" dirty="0" smtClean="0"/>
              <a:t>. </a:t>
            </a:r>
            <a:r>
              <a:rPr lang="en-US" sz="2400" dirty="0"/>
              <a:t>These are shown indicatively opposite as derived from modeling, not experimental data</a:t>
            </a:r>
            <a:r>
              <a:rPr lang="en-US" sz="2400" dirty="0" smtClean="0"/>
              <a:t>.</a:t>
            </a:r>
            <a:endParaRPr lang="ru-RU" sz="2400" dirty="0" smtClean="0"/>
          </a:p>
          <a:p>
            <a:endParaRPr lang="ru-RU" sz="2400" dirty="0"/>
          </a:p>
          <a:p>
            <a:r>
              <a:rPr lang="en-US" sz="2400" dirty="0" smtClean="0"/>
              <a:t> </a:t>
            </a:r>
            <a:r>
              <a:rPr lang="en-US" sz="2400" dirty="0">
                <a:solidFill>
                  <a:srgbClr val="FFC000"/>
                </a:solidFill>
              </a:rPr>
              <a:t>The ‘Structural’ </a:t>
            </a:r>
            <a:r>
              <a:rPr lang="en-US" sz="2400" dirty="0"/>
              <a:t>bounds </a:t>
            </a:r>
            <a:r>
              <a:rPr lang="en-US" sz="2400" dirty="0" smtClean="0"/>
              <a:t>indicate</a:t>
            </a:r>
            <a:r>
              <a:rPr lang="ru-RU" sz="2400" dirty="0" smtClean="0"/>
              <a:t> показывает </a:t>
            </a:r>
            <a:r>
              <a:rPr lang="en-US" sz="2400" dirty="0" smtClean="0"/>
              <a:t> </a:t>
            </a:r>
            <a:r>
              <a:rPr lang="en-US" sz="2400" dirty="0"/>
              <a:t>where water is more disordered </a:t>
            </a:r>
            <a:r>
              <a:rPr lang="ru-RU" sz="2400" dirty="0" smtClean="0"/>
              <a:t> </a:t>
            </a:r>
            <a:r>
              <a:rPr lang="ru-RU" sz="2400" dirty="0" err="1" smtClean="0"/>
              <a:t>неупорядочена</a:t>
            </a:r>
            <a:r>
              <a:rPr lang="ru-RU" sz="2400" dirty="0" smtClean="0"/>
              <a:t> </a:t>
            </a:r>
            <a:r>
              <a:rPr lang="en-US" sz="2400" dirty="0" smtClean="0"/>
              <a:t>when compressed</a:t>
            </a:r>
            <a:r>
              <a:rPr lang="ru-RU" sz="2400" dirty="0" smtClean="0"/>
              <a:t> при сжатии</a:t>
            </a:r>
            <a:r>
              <a:rPr lang="en-US" sz="2400" dirty="0" smtClean="0"/>
              <a:t>, </a:t>
            </a:r>
            <a:r>
              <a:rPr lang="en-US" sz="2400" dirty="0"/>
              <a:t>the </a:t>
            </a:r>
            <a:r>
              <a:rPr lang="en-US" sz="2400" dirty="0">
                <a:solidFill>
                  <a:srgbClr val="0070C0"/>
                </a:solidFill>
              </a:rPr>
              <a:t>‘Dynamic’ </a:t>
            </a:r>
            <a:r>
              <a:rPr lang="en-US" sz="2400" dirty="0"/>
              <a:t>bounds indicate where diffusion increases with density, and the ‘</a:t>
            </a:r>
            <a:r>
              <a:rPr lang="en-US" sz="2400" dirty="0">
                <a:solidFill>
                  <a:srgbClr val="FF0000"/>
                </a:solidFill>
              </a:rPr>
              <a:t>Thermodynamic</a:t>
            </a:r>
            <a:r>
              <a:rPr lang="en-US" sz="2400" dirty="0"/>
              <a:t>’ bounds show where there is a temperature of maximum density</a:t>
            </a:r>
            <a:r>
              <a:rPr lang="en-US" sz="2400" dirty="0" smtClean="0"/>
              <a:t>.</a:t>
            </a:r>
            <a:r>
              <a:rPr lang="ru-RU" sz="2400" dirty="0" smtClean="0"/>
              <a:t> </a:t>
            </a:r>
            <a:r>
              <a:rPr lang="en-US" sz="2400" dirty="0" smtClean="0"/>
              <a:t> </a:t>
            </a:r>
            <a:r>
              <a:rPr lang="en-US" sz="2400" dirty="0"/>
              <a:t>As density always increases with increasing pressure, a similar relationship holds with pressure along the horizontal axis. </a:t>
            </a:r>
            <a:endParaRPr lang="ru-RU" sz="2400" dirty="0"/>
          </a:p>
        </p:txBody>
      </p:sp>
    </p:spTree>
    <p:extLst>
      <p:ext uri="{BB962C8B-B14F-4D97-AF65-F5344CB8AC3E}">
        <p14:creationId xmlns:p14="http://schemas.microsoft.com/office/powerpoint/2010/main" val="2129192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 </a:t>
            </a:r>
            <a:r>
              <a:rPr lang="ru-RU" dirty="0" smtClean="0"/>
              <a:t/>
            </a:r>
            <a:br>
              <a:rPr lang="ru-RU" dirty="0" smtClean="0"/>
            </a:br>
            <a:r>
              <a:rPr lang="en-US" dirty="0" smtClean="0">
                <a:solidFill>
                  <a:srgbClr val="FF0000"/>
                </a:solidFill>
              </a:rPr>
              <a:t>The </a:t>
            </a:r>
            <a:r>
              <a:rPr lang="en-US" dirty="0">
                <a:solidFill>
                  <a:srgbClr val="FF0000"/>
                </a:solidFill>
              </a:rPr>
              <a:t>range of anomalous properties of water</a:t>
            </a:r>
            <a:br>
              <a:rPr lang="en-US" dirty="0">
                <a:solidFill>
                  <a:srgbClr val="FF0000"/>
                </a:solidFill>
              </a:rPr>
            </a:br>
            <a:endParaRPr lang="ru-RU" dirty="0">
              <a:solidFill>
                <a:srgbClr val="FF0000"/>
              </a:solidFill>
            </a:endParaRPr>
          </a:p>
        </p:txBody>
      </p:sp>
      <p:sp>
        <p:nvSpPr>
          <p:cNvPr id="3" name="Объект 2"/>
          <p:cNvSpPr>
            <a:spLocks noGrp="1"/>
          </p:cNvSpPr>
          <p:nvPr>
            <p:ph sz="quarter" idx="13"/>
          </p:nvPr>
        </p:nvSpPr>
        <p:spPr/>
        <p:txBody>
          <a:bodyPr/>
          <a:lstStyle/>
          <a:p>
            <a:pPr marL="0" indent="0">
              <a:buNone/>
            </a:pPr>
            <a:r>
              <a:rPr lang="en-US" dirty="0"/>
              <a:t> </a:t>
            </a:r>
          </a:p>
          <a:p>
            <a:r>
              <a:rPr lang="en-US" dirty="0" smtClean="0"/>
              <a:t>Water </a:t>
            </a:r>
            <a:r>
              <a:rPr lang="en-US" dirty="0"/>
              <a:t>phase anomalies</a:t>
            </a:r>
          </a:p>
          <a:p>
            <a:r>
              <a:rPr lang="en-US" dirty="0"/>
              <a:t> Water density- </a:t>
            </a:r>
            <a:r>
              <a:rPr lang="en-US" dirty="0" err="1"/>
              <a:t>плотность</a:t>
            </a:r>
            <a:r>
              <a:rPr lang="en-US" dirty="0"/>
              <a:t>  anomalies</a:t>
            </a:r>
          </a:p>
          <a:p>
            <a:r>
              <a:rPr lang="en-US" dirty="0"/>
              <a:t> Water material anomalies</a:t>
            </a:r>
          </a:p>
          <a:p>
            <a:r>
              <a:rPr lang="en-US" dirty="0"/>
              <a:t> Water thermodynamic anomalies</a:t>
            </a:r>
          </a:p>
          <a:p>
            <a:r>
              <a:rPr lang="en-US" dirty="0"/>
              <a:t> Water physical anomalies</a:t>
            </a:r>
          </a:p>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706813"/>
            <a:ext cx="3743325" cy="315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077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Water phase anomalies</a:t>
            </a:r>
            <a:endParaRPr lang="ru-RU" dirty="0"/>
          </a:p>
        </p:txBody>
      </p:sp>
      <p:sp>
        <p:nvSpPr>
          <p:cNvPr id="3" name="Объект 2"/>
          <p:cNvSpPr>
            <a:spLocks noGrp="1"/>
          </p:cNvSpPr>
          <p:nvPr>
            <p:ph sz="quarter" idx="13"/>
          </p:nvPr>
        </p:nvSpPr>
        <p:spPr>
          <a:xfrm>
            <a:off x="395536" y="1196752"/>
            <a:ext cx="8568952" cy="5472608"/>
          </a:xfrm>
        </p:spPr>
        <p:txBody>
          <a:bodyPr>
            <a:normAutofit fontScale="85000" lnSpcReduction="20000"/>
          </a:bodyPr>
          <a:lstStyle/>
          <a:p>
            <a:r>
              <a:rPr lang="en-US" dirty="0"/>
              <a:t>1.	Water has unusually high melting point. </a:t>
            </a:r>
          </a:p>
          <a:p>
            <a:r>
              <a:rPr lang="en-US" dirty="0"/>
              <a:t>2.	Water has unusually high boiling point. </a:t>
            </a:r>
          </a:p>
          <a:p>
            <a:r>
              <a:rPr lang="en-US" dirty="0"/>
              <a:t>3.	Water has unusually high critical point. </a:t>
            </a:r>
          </a:p>
          <a:p>
            <a:r>
              <a:rPr lang="en-US" dirty="0"/>
              <a:t>4.	Solid water exists in a wider variety of stable (and metastable) crystal and amorphous structures than other materials.</a:t>
            </a:r>
          </a:p>
          <a:p>
            <a:r>
              <a:rPr lang="en-US" dirty="0"/>
              <a:t>5.	The thermal conductivity, shear modulus and transverse sound velocity of ice reduce with increasing pressure. </a:t>
            </a:r>
          </a:p>
          <a:p>
            <a:r>
              <a:rPr lang="en-US" dirty="0"/>
              <a:t>6.	The structure of liquid water changes at high pressure.</a:t>
            </a:r>
          </a:p>
          <a:p>
            <a:r>
              <a:rPr lang="en-US" dirty="0"/>
              <a:t>7.	</a:t>
            </a:r>
            <a:r>
              <a:rPr lang="en-US" dirty="0" err="1"/>
              <a:t>Supercooled</a:t>
            </a:r>
            <a:r>
              <a:rPr lang="en-US" dirty="0"/>
              <a:t> water has two phases and a second critical point at about -91 °C.</a:t>
            </a:r>
          </a:p>
          <a:p>
            <a:r>
              <a:rPr lang="en-US" dirty="0"/>
              <a:t>8.	Liquid water is easily </a:t>
            </a:r>
            <a:r>
              <a:rPr lang="en-US" dirty="0" err="1"/>
              <a:t>supercooled</a:t>
            </a:r>
            <a:r>
              <a:rPr lang="en-US" dirty="0"/>
              <a:t> but </a:t>
            </a:r>
            <a:r>
              <a:rPr lang="en-US" dirty="0" err="1"/>
              <a:t>glassified</a:t>
            </a:r>
            <a:r>
              <a:rPr lang="en-US" dirty="0"/>
              <a:t> with difficulty.</a:t>
            </a:r>
          </a:p>
          <a:p>
            <a:r>
              <a:rPr lang="en-US" dirty="0"/>
              <a:t>9.	Liquid water exists at very low temperatures and freezes on heating.</a:t>
            </a:r>
          </a:p>
          <a:p>
            <a:r>
              <a:rPr lang="en-US" dirty="0"/>
              <a:t>10.	Liquid water may be easily superheated</a:t>
            </a:r>
          </a:p>
          <a:p>
            <a:r>
              <a:rPr lang="en-US" dirty="0"/>
              <a:t>11.	Hot water may freeze faster than cold water; the </a:t>
            </a:r>
            <a:r>
              <a:rPr lang="en-US" dirty="0" err="1"/>
              <a:t>Mpemba</a:t>
            </a:r>
            <a:r>
              <a:rPr lang="en-US" dirty="0"/>
              <a:t> effect.</a:t>
            </a:r>
          </a:p>
          <a:p>
            <a:r>
              <a:rPr lang="en-US" dirty="0"/>
              <a:t>12.	Warm water vibrates longer than cold water.</a:t>
            </a:r>
          </a:p>
          <a:p>
            <a:r>
              <a:rPr lang="en-US" dirty="0"/>
              <a:t>13.	Water molecules shrink as the temperature rises and expand as the pressure increases</a:t>
            </a:r>
          </a:p>
          <a:p>
            <a:endParaRPr lang="ru-RU" dirty="0"/>
          </a:p>
        </p:txBody>
      </p:sp>
    </p:spTree>
    <p:extLst>
      <p:ext uri="{BB962C8B-B14F-4D97-AF65-F5344CB8AC3E}">
        <p14:creationId xmlns:p14="http://schemas.microsoft.com/office/powerpoint/2010/main" val="2557281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Water density anomalies</a:t>
            </a:r>
            <a:endParaRPr lang="ru-RU" dirty="0"/>
          </a:p>
        </p:txBody>
      </p:sp>
      <p:sp>
        <p:nvSpPr>
          <p:cNvPr id="3" name="Объект 2"/>
          <p:cNvSpPr>
            <a:spLocks noGrp="1"/>
          </p:cNvSpPr>
          <p:nvPr>
            <p:ph sz="quarter" idx="13"/>
          </p:nvPr>
        </p:nvSpPr>
        <p:spPr/>
        <p:txBody>
          <a:bodyPr>
            <a:normAutofit fontScale="32500" lnSpcReduction="20000"/>
          </a:bodyPr>
          <a:lstStyle/>
          <a:p>
            <a:pPr lvl="0">
              <a:lnSpc>
                <a:spcPct val="115000"/>
              </a:lnSpc>
              <a:spcAft>
                <a:spcPts val="1000"/>
              </a:spcAft>
              <a:buFont typeface="+mj-lt"/>
              <a:buAutoNum type="arabicPeriod"/>
              <a:tabLst>
                <a:tab pos="457200" algn="l"/>
              </a:tabLst>
            </a:pPr>
            <a:r>
              <a:rPr lang="en-US" dirty="0">
                <a:ea typeface="Calibri"/>
              </a:rPr>
              <a:t>The density of ice increases on heating (up to 70 K).</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 shrinks on melting.</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Pressure reduces ice's melting point</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Liquid water has a high density that increases on heating (up to 3.984 °C).</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surface of water is denser than the bulk</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Pressure reduces the temperature of maximum density.</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There is a minimum in the density of </a:t>
            </a:r>
            <a:r>
              <a:rPr lang="en-US" dirty="0" err="1">
                <a:ea typeface="Calibri"/>
              </a:rPr>
              <a:t>supercooled</a:t>
            </a:r>
            <a:r>
              <a:rPr lang="en-US" dirty="0">
                <a:ea typeface="Calibri"/>
              </a:rPr>
              <a:t> water</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 has a low coefficient of expansion (thermal </a:t>
            </a:r>
            <a:r>
              <a:rPr lang="en-US" dirty="0" err="1">
                <a:ea typeface="Calibri"/>
              </a:rPr>
              <a:t>expansivity</a:t>
            </a:r>
            <a:r>
              <a:rPr lang="en-US" dirty="0">
                <a:ea typeface="Calibri"/>
              </a:rPr>
              <a:t>).</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Water's thermal </a:t>
            </a:r>
            <a:r>
              <a:rPr lang="en-US" dirty="0" err="1">
                <a:ea typeface="Calibri"/>
              </a:rPr>
              <a:t>expansivity</a:t>
            </a:r>
            <a:r>
              <a:rPr lang="en-US" dirty="0">
                <a:ea typeface="Calibri"/>
              </a:rPr>
              <a:t> reduces increasingly (becoming negative) at low temperatures.</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Water's thermal </a:t>
            </a:r>
            <a:r>
              <a:rPr lang="en-US" dirty="0" err="1">
                <a:ea typeface="Calibri"/>
              </a:rPr>
              <a:t>expansivity</a:t>
            </a:r>
            <a:r>
              <a:rPr lang="en-US" dirty="0">
                <a:ea typeface="Calibri"/>
              </a:rPr>
              <a:t> increases with increased pressure</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number of nearest neighbors increases on melting.</a:t>
            </a:r>
            <a:endParaRPr lang="ru-RU" dirty="0">
              <a:ea typeface="Calibri"/>
            </a:endParaRPr>
          </a:p>
          <a:p>
            <a:pPr lvl="0">
              <a:lnSpc>
                <a:spcPct val="115000"/>
              </a:lnSpc>
              <a:spcAft>
                <a:spcPts val="1000"/>
              </a:spcAft>
              <a:buFont typeface="+mj-lt"/>
              <a:buAutoNum type="arabicPeriod"/>
              <a:tabLst>
                <a:tab pos="457200" algn="l"/>
              </a:tabLst>
            </a:pPr>
            <a:r>
              <a:rPr lang="en-US" dirty="0">
                <a:ea typeface="Calibri"/>
              </a:rPr>
              <a:t>The number of nearest neighbors increases with temperature</a:t>
            </a:r>
            <a:endParaRPr lang="ru-RU" dirty="0">
              <a:ea typeface="Calibri"/>
            </a:endParaRPr>
          </a:p>
          <a:p>
            <a:endParaRPr lang="ru-RU" dirty="0"/>
          </a:p>
        </p:txBody>
      </p:sp>
    </p:spTree>
    <p:extLst>
      <p:ext uri="{BB962C8B-B14F-4D97-AF65-F5344CB8AC3E}">
        <p14:creationId xmlns:p14="http://schemas.microsoft.com/office/powerpoint/2010/main" val="1584096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044220" y="404663"/>
            <a:ext cx="7344204" cy="40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95536" y="4581128"/>
            <a:ext cx="8280920" cy="923330"/>
          </a:xfrm>
          <a:prstGeom prst="rect">
            <a:avLst/>
          </a:prstGeom>
        </p:spPr>
        <p:txBody>
          <a:bodyPr wrap="square">
            <a:spAutoFit/>
          </a:bodyPr>
          <a:lstStyle/>
          <a:p>
            <a:r>
              <a:rPr lang="en-US" dirty="0"/>
              <a:t>The figure left shows some of the anomalous properties of liquid water that are related to temperature. The graph uses data that have been scaled between their maximum and minimum values within this range</a:t>
            </a:r>
            <a:endParaRPr lang="ru-RU" dirty="0"/>
          </a:p>
        </p:txBody>
      </p:sp>
    </p:spTree>
    <p:extLst>
      <p:ext uri="{BB962C8B-B14F-4D97-AF65-F5344CB8AC3E}">
        <p14:creationId xmlns:p14="http://schemas.microsoft.com/office/powerpoint/2010/main" val="1808068103"/>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693</TotalTime>
  <Words>1420</Words>
  <Application>Microsoft Office PowerPoint</Application>
  <PresentationFormat>Экран (4:3)</PresentationFormat>
  <Paragraphs>86</Paragraphs>
  <Slides>22</Slides>
  <Notes>1</Notes>
  <HiddenSlides>0</HiddenSlides>
  <MMClips>0</MMClips>
  <ScaleCrop>false</ScaleCrop>
  <HeadingPairs>
    <vt:vector size="6" baseType="variant">
      <vt:variant>
        <vt:lpstr>Тема</vt:lpstr>
      </vt:variant>
      <vt:variant>
        <vt:i4>6</vt:i4>
      </vt:variant>
      <vt:variant>
        <vt:lpstr>Внедренные серверы OLE</vt:lpstr>
      </vt:variant>
      <vt:variant>
        <vt:i4>1</vt:i4>
      </vt:variant>
      <vt:variant>
        <vt:lpstr>Заголовки слайдов</vt:lpstr>
      </vt:variant>
      <vt:variant>
        <vt:i4>22</vt:i4>
      </vt:variant>
    </vt:vector>
  </HeadingPairs>
  <TitlesOfParts>
    <vt:vector size="29" baseType="lpstr">
      <vt:lpstr>1_Тема Office</vt:lpstr>
      <vt:lpstr>2_Тема Office</vt:lpstr>
      <vt:lpstr>3_Тема Office</vt:lpstr>
      <vt:lpstr>4_Тема Office</vt:lpstr>
      <vt:lpstr>5_Тема Office</vt:lpstr>
      <vt:lpstr>Воздушный поток</vt:lpstr>
      <vt:lpstr>Диаграмма</vt:lpstr>
      <vt:lpstr>Hydrogeochemical methods of searches</vt:lpstr>
      <vt:lpstr>Water is the most important resource</vt:lpstr>
      <vt:lpstr>The hydrosphere</vt:lpstr>
      <vt:lpstr>Forms of water</vt:lpstr>
      <vt:lpstr>Heavy water and Light water </vt:lpstr>
      <vt:lpstr>Water is a Chemical!?</vt:lpstr>
      <vt:lpstr>Lone Pair Electrons</vt:lpstr>
      <vt:lpstr>Презентация PowerPoint</vt:lpstr>
      <vt:lpstr>Hydrogeochemical methods of searches</vt:lpstr>
      <vt:lpstr>Презентация PowerPoint</vt:lpstr>
      <vt:lpstr>Презентация PowerPoint</vt:lpstr>
      <vt:lpstr>«Неправильными» у воды являются </vt:lpstr>
      <vt:lpstr>Презентация PowerPoint</vt:lpstr>
      <vt:lpstr>Презентация PowerPoint</vt:lpstr>
      <vt:lpstr>Презентация PowerPoint</vt:lpstr>
      <vt:lpstr>Презентация PowerPoint</vt:lpstr>
      <vt:lpstr>Презентация PowerPoint</vt:lpstr>
      <vt:lpstr>The range of anomalous properties of water</vt:lpstr>
      <vt:lpstr>  The range of anomalous properties of water </vt:lpstr>
      <vt:lpstr>Water phase anomalies</vt:lpstr>
      <vt:lpstr>Water density anomalies</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Марина Мизерная (Заведующая кафедрой ГиГД)</cp:lastModifiedBy>
  <cp:revision>38</cp:revision>
  <dcterms:modified xsi:type="dcterms:W3CDTF">2022-04-07T08:35:29Z</dcterms:modified>
</cp:coreProperties>
</file>